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9"/>
  </p:notesMasterIdLst>
  <p:sldIdLst>
    <p:sldId id="256" r:id="rId5"/>
    <p:sldId id="257" r:id="rId6"/>
    <p:sldId id="262" r:id="rId7"/>
    <p:sldId id="258" r:id="rId8"/>
    <p:sldId id="263" r:id="rId9"/>
    <p:sldId id="259" r:id="rId10"/>
    <p:sldId id="281" r:id="rId11"/>
    <p:sldId id="266" r:id="rId12"/>
    <p:sldId id="280" r:id="rId13"/>
    <p:sldId id="267" r:id="rId14"/>
    <p:sldId id="276" r:id="rId15"/>
    <p:sldId id="282" r:id="rId16"/>
    <p:sldId id="268" r:id="rId17"/>
    <p:sldId id="269" r:id="rId18"/>
    <p:sldId id="277" r:id="rId19"/>
    <p:sldId id="270" r:id="rId20"/>
    <p:sldId id="271" r:id="rId21"/>
    <p:sldId id="278" r:id="rId22"/>
    <p:sldId id="272" r:id="rId23"/>
    <p:sldId id="279" r:id="rId24"/>
    <p:sldId id="273" r:id="rId25"/>
    <p:sldId id="274" r:id="rId26"/>
    <p:sldId id="260" r:id="rId27"/>
    <p:sldId id="261"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A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98" autoAdjust="0"/>
    <p:restoredTop sz="86784" autoAdjust="0"/>
  </p:normalViewPr>
  <p:slideViewPr>
    <p:cSldViewPr snapToGrid="0">
      <p:cViewPr varScale="1">
        <p:scale>
          <a:sx n="114" d="100"/>
          <a:sy n="114" d="100"/>
        </p:scale>
        <p:origin x="336" y="11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1" y="2"/>
            <a:ext cx="2945660" cy="498055"/>
          </a:xfrm>
          <a:prstGeom prst="rect">
            <a:avLst/>
          </a:prstGeom>
        </p:spPr>
        <p:txBody>
          <a:bodyPr vert="horz" lIns="95311" tIns="47655" rIns="95311" bIns="47655" rtlCol="0"/>
          <a:lstStyle>
            <a:lvl1pPr algn="l">
              <a:defRPr sz="1300"/>
            </a:lvl1pPr>
          </a:lstStyle>
          <a:p>
            <a:endParaRPr lang="en-US"/>
          </a:p>
        </p:txBody>
      </p:sp>
      <p:sp>
        <p:nvSpPr>
          <p:cNvPr id="3" name="Substituent dată 2"/>
          <p:cNvSpPr>
            <a:spLocks noGrp="1"/>
          </p:cNvSpPr>
          <p:nvPr>
            <p:ph type="dt" idx="1"/>
          </p:nvPr>
        </p:nvSpPr>
        <p:spPr>
          <a:xfrm>
            <a:off x="3850443" y="2"/>
            <a:ext cx="2945660" cy="498055"/>
          </a:xfrm>
          <a:prstGeom prst="rect">
            <a:avLst/>
          </a:prstGeom>
        </p:spPr>
        <p:txBody>
          <a:bodyPr vert="horz" lIns="95311" tIns="47655" rIns="95311" bIns="47655" rtlCol="0"/>
          <a:lstStyle>
            <a:lvl1pPr algn="r">
              <a:defRPr sz="1300"/>
            </a:lvl1pPr>
          </a:lstStyle>
          <a:p>
            <a:fld id="{09FC0358-7057-4C17-A16D-3BD6C2CCBC3A}" type="datetimeFigureOut">
              <a:rPr lang="en-US" smtClean="0"/>
              <a:t>09/02/2023</a:t>
            </a:fld>
            <a:endParaRPr lang="en-US"/>
          </a:p>
        </p:txBody>
      </p:sp>
      <p:sp>
        <p:nvSpPr>
          <p:cNvPr id="4" name="Substituent imagine diapozitiv 3"/>
          <p:cNvSpPr>
            <a:spLocks noGrp="1" noRot="1" noChangeAspect="1"/>
          </p:cNvSpPr>
          <p:nvPr>
            <p:ph type="sldImg" idx="2"/>
          </p:nvPr>
        </p:nvSpPr>
        <p:spPr>
          <a:xfrm>
            <a:off x="419100" y="1239838"/>
            <a:ext cx="5961063" cy="3352800"/>
          </a:xfrm>
          <a:prstGeom prst="rect">
            <a:avLst/>
          </a:prstGeom>
          <a:noFill/>
          <a:ln w="12700">
            <a:solidFill>
              <a:prstClr val="black"/>
            </a:solidFill>
          </a:ln>
        </p:spPr>
        <p:txBody>
          <a:bodyPr vert="horz" lIns="95311" tIns="47655" rIns="95311" bIns="47655" rtlCol="0" anchor="ctr"/>
          <a:lstStyle/>
          <a:p>
            <a:endParaRPr lang="en-US"/>
          </a:p>
        </p:txBody>
      </p:sp>
      <p:sp>
        <p:nvSpPr>
          <p:cNvPr id="5" name="Substituent note 4"/>
          <p:cNvSpPr>
            <a:spLocks noGrp="1"/>
          </p:cNvSpPr>
          <p:nvPr>
            <p:ph type="body" sz="quarter" idx="3"/>
          </p:nvPr>
        </p:nvSpPr>
        <p:spPr>
          <a:xfrm>
            <a:off x="679768" y="4777196"/>
            <a:ext cx="5438140" cy="3908614"/>
          </a:xfrm>
          <a:prstGeom prst="rect">
            <a:avLst/>
          </a:prstGeom>
        </p:spPr>
        <p:txBody>
          <a:bodyPr vert="horz" lIns="95311" tIns="47655" rIns="95311" bIns="47655"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1" y="9428584"/>
            <a:ext cx="2945660" cy="498054"/>
          </a:xfrm>
          <a:prstGeom prst="rect">
            <a:avLst/>
          </a:prstGeom>
        </p:spPr>
        <p:txBody>
          <a:bodyPr vert="horz" lIns="95311" tIns="47655" rIns="95311" bIns="47655" rtlCol="0" anchor="b"/>
          <a:lstStyle>
            <a:lvl1pPr algn="l">
              <a:defRPr sz="1300"/>
            </a:lvl1pPr>
          </a:lstStyle>
          <a:p>
            <a:endParaRPr lang="en-US"/>
          </a:p>
        </p:txBody>
      </p:sp>
      <p:sp>
        <p:nvSpPr>
          <p:cNvPr id="7" name="Substituent număr diapozitiv 6"/>
          <p:cNvSpPr>
            <a:spLocks noGrp="1"/>
          </p:cNvSpPr>
          <p:nvPr>
            <p:ph type="sldNum" sz="quarter" idx="5"/>
          </p:nvPr>
        </p:nvSpPr>
        <p:spPr>
          <a:xfrm>
            <a:off x="3850443" y="9428584"/>
            <a:ext cx="2945660" cy="498054"/>
          </a:xfrm>
          <a:prstGeom prst="rect">
            <a:avLst/>
          </a:prstGeom>
        </p:spPr>
        <p:txBody>
          <a:bodyPr vert="horz" lIns="95311" tIns="47655" rIns="95311" bIns="47655" rtlCol="0" anchor="b"/>
          <a:lstStyle>
            <a:lvl1pPr algn="r">
              <a:defRPr sz="1300"/>
            </a:lvl1pPr>
          </a:lstStyle>
          <a:p>
            <a:fld id="{20255D78-CE19-4E29-B9F8-8B05D18C17AC}" type="slidenum">
              <a:rPr lang="en-US" smtClean="0"/>
              <a:t>‹#›</a:t>
            </a:fld>
            <a:endParaRPr lang="en-US"/>
          </a:p>
        </p:txBody>
      </p:sp>
    </p:spTree>
    <p:extLst>
      <p:ext uri="{BB962C8B-B14F-4D97-AF65-F5344CB8AC3E}">
        <p14:creationId xmlns:p14="http://schemas.microsoft.com/office/powerpoint/2010/main" val="2118263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255D78-CE19-4E29-B9F8-8B05D18C17AC}" type="slidenum">
              <a:rPr lang="en-US" smtClean="0"/>
              <a:t>2</a:t>
            </a:fld>
            <a:endParaRPr lang="en-US"/>
          </a:p>
        </p:txBody>
      </p:sp>
    </p:spTree>
    <p:extLst>
      <p:ext uri="{BB962C8B-B14F-4D97-AF65-F5344CB8AC3E}">
        <p14:creationId xmlns:p14="http://schemas.microsoft.com/office/powerpoint/2010/main" val="1127911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12</a:t>
            </a:fld>
            <a:endParaRPr lang="en-US"/>
          </a:p>
        </p:txBody>
      </p:sp>
    </p:spTree>
    <p:extLst>
      <p:ext uri="{BB962C8B-B14F-4D97-AF65-F5344CB8AC3E}">
        <p14:creationId xmlns:p14="http://schemas.microsoft.com/office/powerpoint/2010/main" val="3625808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13</a:t>
            </a:fld>
            <a:endParaRPr lang="en-US"/>
          </a:p>
        </p:txBody>
      </p:sp>
    </p:spTree>
    <p:extLst>
      <p:ext uri="{BB962C8B-B14F-4D97-AF65-F5344CB8AC3E}">
        <p14:creationId xmlns:p14="http://schemas.microsoft.com/office/powerpoint/2010/main" val="571771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14</a:t>
            </a:fld>
            <a:endParaRPr lang="en-US"/>
          </a:p>
        </p:txBody>
      </p:sp>
    </p:spTree>
    <p:extLst>
      <p:ext uri="{BB962C8B-B14F-4D97-AF65-F5344CB8AC3E}">
        <p14:creationId xmlns:p14="http://schemas.microsoft.com/office/powerpoint/2010/main" val="524418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15</a:t>
            </a:fld>
            <a:endParaRPr lang="en-US"/>
          </a:p>
        </p:txBody>
      </p:sp>
    </p:spTree>
    <p:extLst>
      <p:ext uri="{BB962C8B-B14F-4D97-AF65-F5344CB8AC3E}">
        <p14:creationId xmlns:p14="http://schemas.microsoft.com/office/powerpoint/2010/main" val="1070673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16</a:t>
            </a:fld>
            <a:endParaRPr lang="en-US"/>
          </a:p>
        </p:txBody>
      </p:sp>
    </p:spTree>
    <p:extLst>
      <p:ext uri="{BB962C8B-B14F-4D97-AF65-F5344CB8AC3E}">
        <p14:creationId xmlns:p14="http://schemas.microsoft.com/office/powerpoint/2010/main" val="2710628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1" i="0" dirty="0">
                <a:solidFill>
                  <a:srgbClr val="333333"/>
                </a:solidFill>
                <a:effectLst/>
                <a:latin typeface="Helvetica" panose="020B0604020202020204" pitchFamily="34" charset="0"/>
              </a:rPr>
              <a:t>Rețeaua Națională de Ateliere Protejate – platformă de pregătire pentru muncă și angajare asistată a persoanelor cu dizabilități</a:t>
            </a:r>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17</a:t>
            </a:fld>
            <a:endParaRPr lang="en-US"/>
          </a:p>
        </p:txBody>
      </p:sp>
    </p:spTree>
    <p:extLst>
      <p:ext uri="{BB962C8B-B14F-4D97-AF65-F5344CB8AC3E}">
        <p14:creationId xmlns:p14="http://schemas.microsoft.com/office/powerpoint/2010/main" val="1637279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18</a:t>
            </a:fld>
            <a:endParaRPr lang="en-US"/>
          </a:p>
        </p:txBody>
      </p:sp>
    </p:spTree>
    <p:extLst>
      <p:ext uri="{BB962C8B-B14F-4D97-AF65-F5344CB8AC3E}">
        <p14:creationId xmlns:p14="http://schemas.microsoft.com/office/powerpoint/2010/main" val="31601191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19</a:t>
            </a:fld>
            <a:endParaRPr lang="en-US"/>
          </a:p>
        </p:txBody>
      </p:sp>
    </p:spTree>
    <p:extLst>
      <p:ext uri="{BB962C8B-B14F-4D97-AF65-F5344CB8AC3E}">
        <p14:creationId xmlns:p14="http://schemas.microsoft.com/office/powerpoint/2010/main" val="3949709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20</a:t>
            </a:fld>
            <a:endParaRPr lang="en-US"/>
          </a:p>
        </p:txBody>
      </p:sp>
    </p:spTree>
    <p:extLst>
      <p:ext uri="{BB962C8B-B14F-4D97-AF65-F5344CB8AC3E}">
        <p14:creationId xmlns:p14="http://schemas.microsoft.com/office/powerpoint/2010/main" val="2788266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21</a:t>
            </a:fld>
            <a:endParaRPr lang="en-US"/>
          </a:p>
        </p:txBody>
      </p:sp>
    </p:spTree>
    <p:extLst>
      <p:ext uri="{BB962C8B-B14F-4D97-AF65-F5344CB8AC3E}">
        <p14:creationId xmlns:p14="http://schemas.microsoft.com/office/powerpoint/2010/main" val="307410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255D78-CE19-4E29-B9F8-8B05D18C17AC}" type="slidenum">
              <a:rPr lang="en-US" smtClean="0"/>
              <a:t>3</a:t>
            </a:fld>
            <a:endParaRPr lang="en-US"/>
          </a:p>
        </p:txBody>
      </p:sp>
    </p:spTree>
    <p:extLst>
      <p:ext uri="{BB962C8B-B14F-4D97-AF65-F5344CB8AC3E}">
        <p14:creationId xmlns:p14="http://schemas.microsoft.com/office/powerpoint/2010/main" val="3924146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22</a:t>
            </a:fld>
            <a:endParaRPr lang="en-US"/>
          </a:p>
        </p:txBody>
      </p:sp>
    </p:spTree>
    <p:extLst>
      <p:ext uri="{BB962C8B-B14F-4D97-AF65-F5344CB8AC3E}">
        <p14:creationId xmlns:p14="http://schemas.microsoft.com/office/powerpoint/2010/main" val="87957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a:p>
        </p:txBody>
      </p:sp>
      <p:sp>
        <p:nvSpPr>
          <p:cNvPr id="4" name="Substituent număr diapozitiv 3"/>
          <p:cNvSpPr>
            <a:spLocks noGrp="1"/>
          </p:cNvSpPr>
          <p:nvPr>
            <p:ph type="sldNum" sz="quarter" idx="5"/>
          </p:nvPr>
        </p:nvSpPr>
        <p:spPr/>
        <p:txBody>
          <a:bodyPr/>
          <a:lstStyle/>
          <a:p>
            <a:fld id="{20255D78-CE19-4E29-B9F8-8B05D18C17AC}" type="slidenum">
              <a:rPr lang="en-US" smtClean="0"/>
              <a:t>4</a:t>
            </a:fld>
            <a:endParaRPr lang="en-US"/>
          </a:p>
        </p:txBody>
      </p:sp>
    </p:spTree>
    <p:extLst>
      <p:ext uri="{BB962C8B-B14F-4D97-AF65-F5344CB8AC3E}">
        <p14:creationId xmlns:p14="http://schemas.microsoft.com/office/powerpoint/2010/main" val="4283467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6</a:t>
            </a:fld>
            <a:endParaRPr lang="en-US"/>
          </a:p>
        </p:txBody>
      </p:sp>
    </p:spTree>
    <p:extLst>
      <p:ext uri="{BB962C8B-B14F-4D97-AF65-F5344CB8AC3E}">
        <p14:creationId xmlns:p14="http://schemas.microsoft.com/office/powerpoint/2010/main" val="82981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5"/>
          </p:nvPr>
        </p:nvSpPr>
        <p:spPr/>
        <p:txBody>
          <a:bodyPr/>
          <a:lstStyle/>
          <a:p>
            <a:fld id="{20255D78-CE19-4E29-B9F8-8B05D18C17AC}" type="slidenum">
              <a:rPr lang="en-US" smtClean="0"/>
              <a:t>7</a:t>
            </a:fld>
            <a:endParaRPr lang="en-US"/>
          </a:p>
        </p:txBody>
      </p:sp>
    </p:spTree>
    <p:extLst>
      <p:ext uri="{BB962C8B-B14F-4D97-AF65-F5344CB8AC3E}">
        <p14:creationId xmlns:p14="http://schemas.microsoft.com/office/powerpoint/2010/main" val="4220477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8</a:t>
            </a:fld>
            <a:endParaRPr lang="en-US"/>
          </a:p>
        </p:txBody>
      </p:sp>
    </p:spTree>
    <p:extLst>
      <p:ext uri="{BB962C8B-B14F-4D97-AF65-F5344CB8AC3E}">
        <p14:creationId xmlns:p14="http://schemas.microsoft.com/office/powerpoint/2010/main" val="2738706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9</a:t>
            </a:fld>
            <a:endParaRPr lang="en-US"/>
          </a:p>
        </p:txBody>
      </p:sp>
    </p:spTree>
    <p:extLst>
      <p:ext uri="{BB962C8B-B14F-4D97-AF65-F5344CB8AC3E}">
        <p14:creationId xmlns:p14="http://schemas.microsoft.com/office/powerpoint/2010/main" val="1210486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10</a:t>
            </a:fld>
            <a:endParaRPr lang="en-US"/>
          </a:p>
        </p:txBody>
      </p:sp>
    </p:spTree>
    <p:extLst>
      <p:ext uri="{BB962C8B-B14F-4D97-AF65-F5344CB8AC3E}">
        <p14:creationId xmlns:p14="http://schemas.microsoft.com/office/powerpoint/2010/main" val="277260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5"/>
          </p:nvPr>
        </p:nvSpPr>
        <p:spPr/>
        <p:txBody>
          <a:bodyPr/>
          <a:lstStyle/>
          <a:p>
            <a:fld id="{20255D78-CE19-4E29-B9F8-8B05D18C17AC}" type="slidenum">
              <a:rPr lang="en-US" smtClean="0"/>
              <a:t>11</a:t>
            </a:fld>
            <a:endParaRPr lang="en-US"/>
          </a:p>
        </p:txBody>
      </p:sp>
    </p:spTree>
    <p:extLst>
      <p:ext uri="{BB962C8B-B14F-4D97-AF65-F5344CB8AC3E}">
        <p14:creationId xmlns:p14="http://schemas.microsoft.com/office/powerpoint/2010/main" val="1104522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2489813" y="984560"/>
            <a:ext cx="7200000" cy="5142640"/>
          </a:xfrm>
          <a:prstGeom prst="rect">
            <a:avLst/>
          </a:prstGeom>
        </p:spPr>
        <p:txBody>
          <a:bodyPr/>
          <a:lstStyle/>
          <a:p>
            <a:r>
              <a:rPr lang="en-US"/>
              <a:t>Click icon to add picture</a:t>
            </a:r>
            <a:endParaRPr lang="en-GB"/>
          </a:p>
        </p:txBody>
      </p:sp>
      <p:sp>
        <p:nvSpPr>
          <p:cNvPr id="2" name="Title 1"/>
          <p:cNvSpPr>
            <a:spLocks noGrp="1"/>
          </p:cNvSpPr>
          <p:nvPr>
            <p:ph type="ctrTitle"/>
          </p:nvPr>
        </p:nvSpPr>
        <p:spPr bwMode="gray">
          <a:xfrm>
            <a:off x="501651" y="5549440"/>
            <a:ext cx="5594349" cy="324000"/>
          </a:xfrm>
        </p:spPr>
        <p:txBody>
          <a:bodyPr anchor="t" anchorCtr="0">
            <a:noAutofit/>
          </a:bodyPr>
          <a:lstStyle>
            <a:lvl1pPr algn="l">
              <a:lnSpc>
                <a:spcPct val="100000"/>
              </a:lnSpc>
              <a:defRPr sz="2100" b="1">
                <a:solidFill>
                  <a:schemeClr val="tx1"/>
                </a:solidFill>
                <a:latin typeface="+mj-lt"/>
                <a:ea typeface="Open Sans" panose="020B0606030504020204" pitchFamily="34" charset="0"/>
                <a:cs typeface="Calibri" panose="020F0502020204030204" pitchFamily="34" charset="0"/>
              </a:defRPr>
            </a:lvl1pPr>
          </a:lstStyle>
          <a:p>
            <a:r>
              <a:rPr lang="en-US" noProof="0"/>
              <a:t>Click to edit Master title style</a:t>
            </a:r>
          </a:p>
        </p:txBody>
      </p:sp>
      <p:sp>
        <p:nvSpPr>
          <p:cNvPr id="3" name="Subtitle 2"/>
          <p:cNvSpPr>
            <a:spLocks noGrp="1"/>
          </p:cNvSpPr>
          <p:nvPr>
            <p:ph type="subTitle" idx="1"/>
          </p:nvPr>
        </p:nvSpPr>
        <p:spPr bwMode="gray">
          <a:xfrm>
            <a:off x="501651" y="5864230"/>
            <a:ext cx="5594348" cy="505645"/>
          </a:xfrm>
          <a:prstGeom prst="rect">
            <a:avLst/>
          </a:prstGeom>
        </p:spPr>
        <p:txBody>
          <a:bodyPr lIns="0" tIns="0" rIns="0" bIns="0">
            <a:noAutofit/>
          </a:bodyPr>
          <a:lstStyle>
            <a:lvl1pPr marL="0" indent="0" algn="l">
              <a:lnSpc>
                <a:spcPct val="100000"/>
              </a:lnSpc>
              <a:spcAft>
                <a:spcPts val="0"/>
              </a:spcAft>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Text Placeholder 4"/>
          <p:cNvSpPr>
            <a:spLocks noGrp="1"/>
          </p:cNvSpPr>
          <p:nvPr>
            <p:ph type="body" sz="quarter" idx="10"/>
          </p:nvPr>
        </p:nvSpPr>
        <p:spPr>
          <a:xfrm>
            <a:off x="501651" y="6381750"/>
            <a:ext cx="5594349" cy="298450"/>
          </a:xfrm>
          <a:prstGeom prst="rect">
            <a:avLst/>
          </a:prstGeom>
        </p:spPr>
        <p:txBody>
          <a:bodyPr>
            <a:normAutofit/>
          </a:bodyPr>
          <a:lstStyle>
            <a:lvl1pPr>
              <a:spcAft>
                <a:spcPts val="0"/>
              </a:spcAft>
              <a:defRPr sz="1300">
                <a:solidFill>
                  <a:schemeClr val="tx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7" name="Group 6"/>
          <p:cNvGrpSpPr/>
          <p:nvPr/>
        </p:nvGrpSpPr>
        <p:grpSpPr>
          <a:xfrm>
            <a:off x="503988" y="378000"/>
            <a:ext cx="2160000" cy="307976"/>
            <a:chOff x="398463" y="404813"/>
            <a:chExt cx="1627187" cy="307976"/>
          </a:xfrm>
          <a:solidFill>
            <a:schemeClr val="tx1"/>
          </a:solidFill>
        </p:grpSpPr>
        <p:sp>
          <p:nvSpPr>
            <p:cNvPr id="8" name="Oval 5"/>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0" name="Freeform 6"/>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1" name="Rectangle 7"/>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2" name="Freeform 8"/>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3" name="Rectangle 9"/>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4" name="Rectangle 10"/>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5" name="Freeform 11"/>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6" name="Freeform 12"/>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7" name="Freeform 13"/>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18" name="Freeform 14"/>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grpSp>
    </p:spTree>
    <p:extLst>
      <p:ext uri="{BB962C8B-B14F-4D97-AF65-F5344CB8AC3E}">
        <p14:creationId xmlns:p14="http://schemas.microsoft.com/office/powerpoint/2010/main" val="810296060"/>
      </p:ext>
    </p:extLst>
  </p:cSld>
  <p:clrMapOvr>
    <a:masterClrMapping/>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4" name="Title Placeholder 1"/>
          <p:cNvSpPr>
            <a:spLocks noGrp="1"/>
          </p:cNvSpPr>
          <p:nvPr>
            <p:ph type="title"/>
          </p:nvPr>
        </p:nvSpPr>
        <p:spPr>
          <a:xfrm>
            <a:off x="501651" y="317500"/>
            <a:ext cx="11162349" cy="698501"/>
          </a:xfrm>
          <a:prstGeom prst="rect">
            <a:avLst/>
          </a:prstGeom>
        </p:spPr>
        <p:txBody>
          <a:bodyPr vert="horz" lIns="0" tIns="0" rIns="0" bIns="0" rtlCol="0" anchor="t" anchorCtr="0">
            <a:noAutofit/>
          </a:bodyPr>
          <a:lstStyle>
            <a:lvl1pPr>
              <a:defRPr/>
            </a:lvl1pPr>
          </a:lstStyle>
          <a:p>
            <a:r>
              <a:rPr lang="en-US" noProof="0"/>
              <a:t>Click to edit Master title style</a:t>
            </a:r>
          </a:p>
        </p:txBody>
      </p:sp>
      <p:sp>
        <p:nvSpPr>
          <p:cNvPr id="8" name="Text Placeholder 18"/>
          <p:cNvSpPr>
            <a:spLocks noGrp="1"/>
          </p:cNvSpPr>
          <p:nvPr>
            <p:ph idx="1"/>
          </p:nvPr>
        </p:nvSpPr>
        <p:spPr>
          <a:xfrm>
            <a:off x="501651" y="1700213"/>
            <a:ext cx="11165416" cy="467898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3915519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ubtitle &amp; 1 column - large">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501651" y="317500"/>
            <a:ext cx="11162349" cy="698501"/>
          </a:xfrm>
          <a:prstGeom prst="rect">
            <a:avLst/>
          </a:prstGeom>
        </p:spPr>
        <p:txBody>
          <a:bodyPr vert="horz" lIns="0" tIns="0" rIns="0" bIns="0" rtlCol="0" anchor="t" anchorCtr="0">
            <a:noAutofit/>
          </a:bodyPr>
          <a:lstStyle>
            <a:lvl1pPr>
              <a:defRPr/>
            </a:lvl1pPr>
          </a:lstStyle>
          <a:p>
            <a:r>
              <a:rPr lang="en-US" noProof="0"/>
              <a:t>Click to edit Master title style</a:t>
            </a:r>
          </a:p>
        </p:txBody>
      </p:sp>
      <p:sp>
        <p:nvSpPr>
          <p:cNvPr id="8" name="Text Placeholder 18"/>
          <p:cNvSpPr>
            <a:spLocks noGrp="1"/>
          </p:cNvSpPr>
          <p:nvPr>
            <p:ph idx="1"/>
          </p:nvPr>
        </p:nvSpPr>
        <p:spPr>
          <a:xfrm>
            <a:off x="501651" y="1700213"/>
            <a:ext cx="11165416" cy="4678986"/>
          </a:xfrm>
          <a:prstGeom prst="rect">
            <a:avLst/>
          </a:prstGeom>
        </p:spPr>
        <p:txBody>
          <a:bodyPr vert="horz" lIns="0" tIns="0" rIns="0" bIns="0" rtlCol="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1813217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6"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7" name="Chart Placeholder 3"/>
          <p:cNvSpPr>
            <a:spLocks noGrp="1"/>
          </p:cNvSpPr>
          <p:nvPr>
            <p:ph type="chart" sz="quarter" idx="15"/>
          </p:nvPr>
        </p:nvSpPr>
        <p:spPr>
          <a:xfrm>
            <a:off x="501652" y="2052000"/>
            <a:ext cx="11188699" cy="4069013"/>
          </a:xfrm>
          <a:prstGeom prst="rect">
            <a:avLst/>
          </a:prstGeom>
        </p:spPr>
        <p:txBody>
          <a:bodyPr/>
          <a:lstStyle/>
          <a:p>
            <a:r>
              <a:rPr lang="en-US"/>
              <a:t>Click icon to add chart</a:t>
            </a:r>
            <a:endParaRPr lang="en-GB"/>
          </a:p>
        </p:txBody>
      </p:sp>
      <p:sp>
        <p:nvSpPr>
          <p:cNvPr id="18" name="Text Placeholder 8"/>
          <p:cNvSpPr>
            <a:spLocks noGrp="1"/>
          </p:cNvSpPr>
          <p:nvPr>
            <p:ph type="body" sz="quarter" idx="18"/>
          </p:nvPr>
        </p:nvSpPr>
        <p:spPr>
          <a:xfrm>
            <a:off x="501652" y="1700214"/>
            <a:ext cx="11188699" cy="357187"/>
          </a:xfrm>
        </p:spPr>
        <p:txBody>
          <a:bodyPr/>
          <a:lstStyle/>
          <a:p>
            <a:pPr lvl="0"/>
            <a:r>
              <a:rPr lang="en-US" noProof="0"/>
              <a:t>Click to edit Master text styles</a:t>
            </a:r>
          </a:p>
        </p:txBody>
      </p:sp>
      <p:sp>
        <p:nvSpPr>
          <p:cNvPr id="19" name="Text Placeholder 7"/>
          <p:cNvSpPr>
            <a:spLocks noGrp="1"/>
          </p:cNvSpPr>
          <p:nvPr>
            <p:ph type="body" sz="quarter" idx="23"/>
          </p:nvPr>
        </p:nvSpPr>
        <p:spPr>
          <a:xfrm>
            <a:off x="501651" y="6121014"/>
            <a:ext cx="11188700" cy="260737"/>
          </a:xfrm>
        </p:spPr>
        <p:txBody>
          <a:bodyPr>
            <a:normAutofit/>
          </a:bodyPr>
          <a:lstStyle>
            <a:lvl1pPr>
              <a:spcAft>
                <a:spcPts val="0"/>
              </a:spcAft>
              <a:defRPr sz="900"/>
            </a:lvl1pPr>
          </a:lstStyle>
          <a:p>
            <a:pPr lvl="0"/>
            <a:r>
              <a:rPr lang="en-US"/>
              <a:t>Click to edit Master text styles</a:t>
            </a:r>
          </a:p>
        </p:txBody>
      </p:sp>
    </p:spTree>
    <p:extLst>
      <p:ext uri="{BB962C8B-B14F-4D97-AF65-F5344CB8AC3E}">
        <p14:creationId xmlns:p14="http://schemas.microsoft.com/office/powerpoint/2010/main" val="269053726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501651"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6"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7" name="Chart Placeholder 3"/>
          <p:cNvSpPr>
            <a:spLocks noGrp="1"/>
          </p:cNvSpPr>
          <p:nvPr>
            <p:ph type="chart" sz="quarter" idx="15"/>
          </p:nvPr>
        </p:nvSpPr>
        <p:spPr>
          <a:xfrm>
            <a:off x="504000" y="2051999"/>
            <a:ext cx="3549549" cy="4069014"/>
          </a:xfrm>
          <a:prstGeom prst="rect">
            <a:avLst/>
          </a:prstGeom>
        </p:spPr>
        <p:txBody>
          <a:bodyPr/>
          <a:lstStyle/>
          <a:p>
            <a:r>
              <a:rPr lang="en-US" noProof="0"/>
              <a:t>Click icon to add chart</a:t>
            </a:r>
          </a:p>
        </p:txBody>
      </p:sp>
      <p:sp>
        <p:nvSpPr>
          <p:cNvPr id="18" name="Text Placeholder 8"/>
          <p:cNvSpPr>
            <a:spLocks noGrp="1"/>
          </p:cNvSpPr>
          <p:nvPr>
            <p:ph type="body" sz="quarter" idx="18"/>
          </p:nvPr>
        </p:nvSpPr>
        <p:spPr>
          <a:xfrm>
            <a:off x="501650" y="1665289"/>
            <a:ext cx="3562351"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4303184" y="2051999"/>
            <a:ext cx="3561616" cy="4069014"/>
          </a:xfrm>
          <a:prstGeom prst="rect">
            <a:avLst/>
          </a:prstGeom>
        </p:spPr>
        <p:txBody>
          <a:bodyPr/>
          <a:lstStyle/>
          <a:p>
            <a:r>
              <a:rPr lang="en-US" noProof="0"/>
              <a:t>Click icon to add chart</a:t>
            </a:r>
          </a:p>
        </p:txBody>
      </p:sp>
      <p:sp>
        <p:nvSpPr>
          <p:cNvPr id="8" name="Text Placeholder 8"/>
          <p:cNvSpPr>
            <a:spLocks noGrp="1"/>
          </p:cNvSpPr>
          <p:nvPr>
            <p:ph type="body" sz="quarter" idx="20"/>
          </p:nvPr>
        </p:nvSpPr>
        <p:spPr>
          <a:xfrm>
            <a:off x="4303185" y="1665289"/>
            <a:ext cx="3561615"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8126397" y="2051999"/>
            <a:ext cx="3563953" cy="4069014"/>
          </a:xfrm>
          <a:prstGeom prst="rect">
            <a:avLst/>
          </a:prstGeom>
        </p:spPr>
        <p:txBody>
          <a:bodyPr/>
          <a:lstStyle/>
          <a:p>
            <a:r>
              <a:rPr lang="en-US" noProof="0"/>
              <a:t>Click icon to add chart</a:t>
            </a:r>
          </a:p>
        </p:txBody>
      </p:sp>
      <p:sp>
        <p:nvSpPr>
          <p:cNvPr id="10" name="Text Placeholder 8"/>
          <p:cNvSpPr>
            <a:spLocks noGrp="1"/>
          </p:cNvSpPr>
          <p:nvPr>
            <p:ph type="body" sz="quarter" idx="22"/>
          </p:nvPr>
        </p:nvSpPr>
        <p:spPr>
          <a:xfrm>
            <a:off x="8126396" y="1659145"/>
            <a:ext cx="3563955" cy="398256"/>
          </a:xfrm>
        </p:spPr>
        <p:txBody>
          <a:bodyPr/>
          <a:lstStyle/>
          <a:p>
            <a:pPr lvl="0"/>
            <a:r>
              <a:rPr lang="en-US" noProof="0"/>
              <a:t>Click to edit Master text styles</a:t>
            </a:r>
          </a:p>
        </p:txBody>
      </p:sp>
      <p:sp>
        <p:nvSpPr>
          <p:cNvPr id="12" name="Text Placeholder 7"/>
          <p:cNvSpPr>
            <a:spLocks noGrp="1"/>
          </p:cNvSpPr>
          <p:nvPr>
            <p:ph type="body" sz="quarter" idx="23"/>
          </p:nvPr>
        </p:nvSpPr>
        <p:spPr>
          <a:xfrm>
            <a:off x="501649" y="6121014"/>
            <a:ext cx="11165419" cy="260737"/>
          </a:xfrm>
        </p:spPr>
        <p:txBody>
          <a:bodyPr>
            <a:normAutofit/>
          </a:bodyPr>
          <a:lstStyle>
            <a:lvl1pPr>
              <a:spcAft>
                <a:spcPts val="0"/>
              </a:spcAft>
              <a:defRPr sz="900"/>
            </a:lvl1pPr>
          </a:lstStyle>
          <a:p>
            <a:pPr lvl="0"/>
            <a:r>
              <a:rPr lang="en-US" noProof="0"/>
              <a:t>Click to edit Master text styles</a:t>
            </a:r>
          </a:p>
        </p:txBody>
      </p:sp>
    </p:spTree>
    <p:extLst>
      <p:ext uri="{BB962C8B-B14F-4D97-AF65-F5344CB8AC3E}">
        <p14:creationId xmlns:p14="http://schemas.microsoft.com/office/powerpoint/2010/main" val="200424093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501651" y="317500"/>
            <a:ext cx="11202669"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9" name="Text Placeholder 8"/>
          <p:cNvSpPr>
            <a:spLocks noGrp="1"/>
          </p:cNvSpPr>
          <p:nvPr>
            <p:ph type="body" sz="quarter" idx="13" hasCustomPrompt="1"/>
          </p:nvPr>
        </p:nvSpPr>
        <p:spPr>
          <a:xfrm>
            <a:off x="501651" y="651600"/>
            <a:ext cx="11202669"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3" name="Content Placeholder 3"/>
          <p:cNvSpPr>
            <a:spLocks noGrp="1"/>
          </p:cNvSpPr>
          <p:nvPr>
            <p:ph sz="quarter" idx="10"/>
          </p:nvPr>
        </p:nvSpPr>
        <p:spPr>
          <a:xfrm>
            <a:off x="501651" y="1665289"/>
            <a:ext cx="5305579"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p:cNvSpPr>
            <a:spLocks noGrp="1"/>
          </p:cNvSpPr>
          <p:nvPr>
            <p:ph sz="quarter" idx="20"/>
          </p:nvPr>
        </p:nvSpPr>
        <p:spPr>
          <a:xfrm>
            <a:off x="6381539" y="1665289"/>
            <a:ext cx="5322781" cy="4716461"/>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58837564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 large">
    <p:spTree>
      <p:nvGrpSpPr>
        <p:cNvPr id="1" name=""/>
        <p:cNvGrpSpPr/>
        <p:nvPr/>
      </p:nvGrpSpPr>
      <p:grpSpPr>
        <a:xfrm>
          <a:off x="0" y="0"/>
          <a:ext cx="0" cy="0"/>
          <a:chOff x="0" y="0"/>
          <a:chExt cx="0" cy="0"/>
        </a:xfrm>
      </p:grpSpPr>
      <p:sp>
        <p:nvSpPr>
          <p:cNvPr id="7"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8" name="Title Placeholder 1"/>
          <p:cNvSpPr>
            <a:spLocks noGrp="1"/>
          </p:cNvSpPr>
          <p:nvPr>
            <p:ph type="title" hasCustomPrompt="1"/>
          </p:nvPr>
        </p:nvSpPr>
        <p:spPr>
          <a:xfrm>
            <a:off x="501650" y="317500"/>
            <a:ext cx="11188700" cy="698500"/>
          </a:xfrm>
          <a:prstGeom prst="rect">
            <a:avLst/>
          </a:prstGeom>
        </p:spPr>
        <p:txBody>
          <a:bodyPr vert="horz" lIns="0" tIns="0" rIns="0" bIns="0" rtlCol="0" anchor="t" anchorCtr="0">
            <a:noAutofit/>
          </a:bodyPr>
          <a:lstStyle>
            <a:lvl1pPr>
              <a:defRPr/>
            </a:lvl1pPr>
          </a:lstStyle>
          <a:p>
            <a:r>
              <a:rPr lang="en-US"/>
              <a:t>Click to add title</a:t>
            </a:r>
          </a:p>
        </p:txBody>
      </p:sp>
      <p:sp>
        <p:nvSpPr>
          <p:cNvPr id="11" name="Content Placeholder 3"/>
          <p:cNvSpPr>
            <a:spLocks noGrp="1"/>
          </p:cNvSpPr>
          <p:nvPr>
            <p:ph sz="quarter" idx="10"/>
          </p:nvPr>
        </p:nvSpPr>
        <p:spPr>
          <a:xfrm>
            <a:off x="501650" y="1665289"/>
            <a:ext cx="5305580"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Content Placeholder 3"/>
          <p:cNvSpPr>
            <a:spLocks noGrp="1"/>
          </p:cNvSpPr>
          <p:nvPr>
            <p:ph sz="quarter" idx="20"/>
          </p:nvPr>
        </p:nvSpPr>
        <p:spPr>
          <a:xfrm>
            <a:off x="6383999" y="1665289"/>
            <a:ext cx="5306351" cy="4716461"/>
          </a:xfrm>
          <a:prstGeom prst="rect">
            <a:avLst/>
          </a:prstGeom>
        </p:spPr>
        <p:txBody>
          <a:bodyPr>
            <a:normAutofit/>
          </a:bodyPr>
          <a:lstStyle>
            <a:lvl1pPr>
              <a:tabLst>
                <a:tab pos="5029200" algn="r"/>
              </a:tabLst>
              <a:defRPr sz="1600"/>
            </a:lvl1pPr>
            <a:lvl2pPr>
              <a:tabLst>
                <a:tab pos="5029200" algn="r"/>
              </a:tabLst>
              <a:defRPr sz="1600"/>
            </a:lvl2pPr>
            <a:lvl3pPr>
              <a:tabLst>
                <a:tab pos="5029200" algn="r"/>
              </a:tabLst>
              <a:defRPr sz="1600"/>
            </a:lvl3pPr>
            <a:lvl4pPr>
              <a:tabLst>
                <a:tab pos="5029200" algn="r"/>
              </a:tabLst>
              <a:defRPr sz="1600"/>
            </a:lvl4pPr>
            <a:lvl5pPr>
              <a:tabLst>
                <a:tab pos="5029200" algn="r"/>
              </a:tabLst>
              <a:defRPr baseline="0"/>
            </a:lvl5pPr>
            <a:lvl6pPr>
              <a:defRPr sz="1600"/>
            </a:lvl6pPr>
            <a:lvl7pPr>
              <a:defRPr sz="1600"/>
            </a:lvl7pPr>
            <a:lvl8pPr>
              <a:defRPr sz="1600"/>
            </a:lvl8pPr>
            <a:lvl9pPr>
              <a:defRPr sz="16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77297953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501652" y="1665289"/>
            <a:ext cx="5355165" cy="4455725"/>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hart Placeholder 2"/>
          <p:cNvSpPr>
            <a:spLocks noGrp="1"/>
          </p:cNvSpPr>
          <p:nvPr>
            <p:ph type="chart" sz="quarter" idx="21"/>
          </p:nvPr>
        </p:nvSpPr>
        <p:spPr>
          <a:xfrm>
            <a:off x="6341223" y="2125013"/>
            <a:ext cx="5349128" cy="3996000"/>
          </a:xfrm>
        </p:spPr>
        <p:txBody>
          <a:bodyPr/>
          <a:lstStyle/>
          <a:p>
            <a:r>
              <a:rPr lang="en-US" noProof="0"/>
              <a:t>Click icon to add chart</a:t>
            </a:r>
          </a:p>
        </p:txBody>
      </p:sp>
      <p:sp>
        <p:nvSpPr>
          <p:cNvPr id="6" name="Text Placeholder 5"/>
          <p:cNvSpPr>
            <a:spLocks noGrp="1"/>
          </p:cNvSpPr>
          <p:nvPr>
            <p:ph type="body" sz="quarter" idx="22"/>
          </p:nvPr>
        </p:nvSpPr>
        <p:spPr>
          <a:xfrm>
            <a:off x="6341223" y="1665288"/>
            <a:ext cx="5349128"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3"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5" name="Text Placeholder 7"/>
          <p:cNvSpPr>
            <a:spLocks noGrp="1"/>
          </p:cNvSpPr>
          <p:nvPr>
            <p:ph type="body" sz="quarter" idx="23"/>
          </p:nvPr>
        </p:nvSpPr>
        <p:spPr>
          <a:xfrm>
            <a:off x="501650" y="6121014"/>
            <a:ext cx="11188700" cy="260737"/>
          </a:xfrm>
        </p:spPr>
        <p:txBody>
          <a:bodyPr>
            <a:normAutofit/>
          </a:bodyPr>
          <a:lstStyle>
            <a:lvl1pPr>
              <a:spcAft>
                <a:spcPts val="0"/>
              </a:spcAft>
              <a:defRPr sz="1100"/>
            </a:lvl1pPr>
          </a:lstStyle>
          <a:p>
            <a:pPr lvl="0"/>
            <a:r>
              <a:rPr lang="en-US"/>
              <a:t>Click to edit Master text styles</a:t>
            </a:r>
          </a:p>
        </p:txBody>
      </p:sp>
    </p:spTree>
    <p:extLst>
      <p:ext uri="{BB962C8B-B14F-4D97-AF65-F5344CB8AC3E}">
        <p14:creationId xmlns:p14="http://schemas.microsoft.com/office/powerpoint/2010/main" val="213941216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341221" y="2125013"/>
            <a:ext cx="5349129" cy="3996000"/>
          </a:xfrm>
        </p:spPr>
        <p:txBody>
          <a:bodyPr/>
          <a:lstStyle/>
          <a:p>
            <a:r>
              <a:rPr lang="en-US"/>
              <a:t>Click icon to add chart</a:t>
            </a:r>
            <a:endParaRPr lang="en-GB"/>
          </a:p>
        </p:txBody>
      </p:sp>
      <p:sp>
        <p:nvSpPr>
          <p:cNvPr id="6" name="Text Placeholder 5"/>
          <p:cNvSpPr>
            <a:spLocks noGrp="1"/>
          </p:cNvSpPr>
          <p:nvPr>
            <p:ph type="body" sz="quarter" idx="22"/>
          </p:nvPr>
        </p:nvSpPr>
        <p:spPr>
          <a:xfrm>
            <a:off x="6341222" y="1665288"/>
            <a:ext cx="5349129" cy="420687"/>
          </a:xfrm>
        </p:spPr>
        <p:txBody>
          <a:bodyPr/>
          <a:lstStyle/>
          <a:p>
            <a:pPr lvl="0"/>
            <a:r>
              <a:rPr lang="en-US" noProof="0"/>
              <a:t>Click to edit Master text styles</a:t>
            </a:r>
          </a:p>
        </p:txBody>
      </p:sp>
      <p:sp>
        <p:nvSpPr>
          <p:cNvPr id="11"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3"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5" name="Text Placeholder 7"/>
          <p:cNvSpPr>
            <a:spLocks noGrp="1"/>
          </p:cNvSpPr>
          <p:nvPr>
            <p:ph type="body" sz="quarter" idx="23"/>
          </p:nvPr>
        </p:nvSpPr>
        <p:spPr>
          <a:xfrm>
            <a:off x="501649" y="6121014"/>
            <a:ext cx="11165419" cy="260737"/>
          </a:xfrm>
        </p:spPr>
        <p:txBody>
          <a:bodyPr>
            <a:normAutofit/>
          </a:bodyPr>
          <a:lstStyle>
            <a:lvl1pPr>
              <a:spcAft>
                <a:spcPts val="0"/>
              </a:spcAft>
              <a:defRPr sz="1100"/>
            </a:lvl1pPr>
          </a:lstStyle>
          <a:p>
            <a:pPr lvl="0"/>
            <a:r>
              <a:rPr lang="en-US"/>
              <a:t>Click to edit Master text styles</a:t>
            </a:r>
          </a:p>
        </p:txBody>
      </p:sp>
      <p:sp>
        <p:nvSpPr>
          <p:cNvPr id="9" name="Chart Placeholder 2"/>
          <p:cNvSpPr>
            <a:spLocks noGrp="1"/>
          </p:cNvSpPr>
          <p:nvPr>
            <p:ph type="chart" sz="quarter" idx="24"/>
          </p:nvPr>
        </p:nvSpPr>
        <p:spPr>
          <a:xfrm>
            <a:off x="501651" y="2125013"/>
            <a:ext cx="5339063" cy="3996000"/>
          </a:xfrm>
        </p:spPr>
        <p:txBody>
          <a:bodyPr/>
          <a:lstStyle/>
          <a:p>
            <a:r>
              <a:rPr lang="en-US"/>
              <a:t>Click icon to add chart</a:t>
            </a:r>
            <a:endParaRPr lang="en-GB"/>
          </a:p>
        </p:txBody>
      </p:sp>
      <p:sp>
        <p:nvSpPr>
          <p:cNvPr id="12" name="Text Placeholder 5"/>
          <p:cNvSpPr>
            <a:spLocks noGrp="1"/>
          </p:cNvSpPr>
          <p:nvPr>
            <p:ph type="body" sz="quarter" idx="25"/>
          </p:nvPr>
        </p:nvSpPr>
        <p:spPr>
          <a:xfrm>
            <a:off x="501649" y="1665288"/>
            <a:ext cx="5339064" cy="420687"/>
          </a:xfrm>
        </p:spPr>
        <p:txBody>
          <a:bodyPr/>
          <a:lstStyle/>
          <a:p>
            <a:pPr lvl="0"/>
            <a:r>
              <a:rPr lang="en-US" noProof="0"/>
              <a:t>Click to edit Master text styles</a:t>
            </a:r>
          </a:p>
        </p:txBody>
      </p:sp>
    </p:spTree>
    <p:extLst>
      <p:ext uri="{BB962C8B-B14F-4D97-AF65-F5344CB8AC3E}">
        <p14:creationId xmlns:p14="http://schemas.microsoft.com/office/powerpoint/2010/main" val="424761539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2" y="317500"/>
            <a:ext cx="11188699"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6" name="Content Placeholder 3"/>
          <p:cNvSpPr>
            <a:spLocks noGrp="1"/>
          </p:cNvSpPr>
          <p:nvPr>
            <p:ph sz="quarter" idx="10"/>
          </p:nvPr>
        </p:nvSpPr>
        <p:spPr>
          <a:xfrm>
            <a:off x="501650" y="1665289"/>
            <a:ext cx="4431857" cy="4716463"/>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p:cNvSpPr>
            <a:spLocks noGrp="1"/>
          </p:cNvSpPr>
          <p:nvPr>
            <p:ph sz="quarter" idx="16"/>
          </p:nvPr>
        </p:nvSpPr>
        <p:spPr>
          <a:xfrm>
            <a:off x="5450349" y="1700214"/>
            <a:ext cx="6240000" cy="4681537"/>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Tree>
    <p:extLst>
      <p:ext uri="{BB962C8B-B14F-4D97-AF65-F5344CB8AC3E}">
        <p14:creationId xmlns:p14="http://schemas.microsoft.com/office/powerpoint/2010/main" val="311847592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0"/>
            <a:ext cx="11188700" cy="698500"/>
          </a:xfrm>
          <a:prstGeom prst="rect">
            <a:avLst/>
          </a:prstGeom>
        </p:spPr>
        <p:txBody>
          <a:bodyPr vert="horz" lIns="0" tIns="0" rIns="0" bIns="0" rtlCol="0" anchor="t" anchorCtr="0">
            <a:noAutofit/>
          </a:bodyPr>
          <a:lstStyle>
            <a:lvl1pPr>
              <a:defRPr/>
            </a:lvl1pPr>
          </a:lstStyle>
          <a:p>
            <a:r>
              <a:rPr lang="en-US"/>
              <a:t>Click to add title</a:t>
            </a:r>
          </a:p>
        </p:txBody>
      </p:sp>
      <p:sp>
        <p:nvSpPr>
          <p:cNvPr id="6" name="Content Placeholder 3"/>
          <p:cNvSpPr>
            <a:spLocks noGrp="1"/>
          </p:cNvSpPr>
          <p:nvPr>
            <p:ph sz="quarter" idx="10"/>
          </p:nvPr>
        </p:nvSpPr>
        <p:spPr>
          <a:xfrm>
            <a:off x="7577882" y="1658680"/>
            <a:ext cx="4112468" cy="4723072"/>
          </a:xfrm>
          <a:prstGeom prst="rect">
            <a:avLst/>
          </a:prstGeom>
        </p:spPr>
        <p:txBody>
          <a:bodyPr>
            <a:normAutofit/>
          </a:bodyPr>
          <a:lstStyle>
            <a:lvl1pPr>
              <a:tabLst>
                <a:tab pos="5029200" algn="r"/>
              </a:tabLst>
              <a:defRPr sz="2100">
                <a:solidFill>
                  <a:schemeClr val="accent3"/>
                </a:solidFill>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501651" y="1665288"/>
            <a:ext cx="6506348" cy="4716462"/>
          </a:xfrm>
          <a:prstGeom prst="rect">
            <a:avLst/>
          </a:prstGeom>
        </p:spPr>
        <p:txBody>
          <a:bodyPr/>
          <a:lstStyle>
            <a:lvl1pPr>
              <a:tabLst>
                <a:tab pos="5029200" algn="r"/>
              </a:tabLst>
              <a:defRPr/>
            </a:lvl1pPr>
            <a:lvl2pPr>
              <a:tabLst>
                <a:tab pos="5029200" algn="r"/>
              </a:tabLst>
              <a:defRPr/>
            </a:lvl2pPr>
            <a:lvl3pPr>
              <a:tabLst>
                <a:tab pos="5029200" algn="r"/>
              </a:tabLst>
              <a:defRPr/>
            </a:lvl3pPr>
            <a:lvl4pPr>
              <a:tabLst>
                <a:tab pos="5029200" algn="r"/>
              </a:tabLst>
              <a:defRPr/>
            </a:lvl4pPr>
            <a:lvl5pPr>
              <a:tabLst>
                <a:tab pos="5029200"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501652" y="651600"/>
            <a:ext cx="11188699"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Tree>
    <p:extLst>
      <p:ext uri="{BB962C8B-B14F-4D97-AF65-F5344CB8AC3E}">
        <p14:creationId xmlns:p14="http://schemas.microsoft.com/office/powerpoint/2010/main" val="5640405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Title Slide - White">
    <p:bg bwMode="gray">
      <p:bgPr>
        <a:solidFill>
          <a:schemeClr val="tx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2489813" y="987552"/>
            <a:ext cx="7200000" cy="4934403"/>
          </a:xfrm>
          <a:prstGeom prst="rect">
            <a:avLst/>
          </a:prstGeom>
        </p:spPr>
        <p:txBody>
          <a:bodyPr/>
          <a:lstStyle>
            <a:lvl1pPr>
              <a:defRPr>
                <a:solidFill>
                  <a:schemeClr val="bg1"/>
                </a:solidFill>
              </a:defRPr>
            </a:lvl1pPr>
          </a:lstStyle>
          <a:p>
            <a:r>
              <a:rPr lang="en-US"/>
              <a:t>Click icon to add picture</a:t>
            </a:r>
            <a:endParaRPr lang="en-GB"/>
          </a:p>
        </p:txBody>
      </p:sp>
      <p:sp>
        <p:nvSpPr>
          <p:cNvPr id="2" name="Title 1"/>
          <p:cNvSpPr>
            <a:spLocks noGrp="1"/>
          </p:cNvSpPr>
          <p:nvPr>
            <p:ph type="ctrTitle"/>
          </p:nvPr>
        </p:nvSpPr>
        <p:spPr bwMode="gray">
          <a:xfrm>
            <a:off x="501651" y="5549440"/>
            <a:ext cx="5594349" cy="324000"/>
          </a:xfrm>
        </p:spPr>
        <p:txBody>
          <a:bodyPr anchor="t" anchorCtr="0">
            <a:noAutofit/>
          </a:bodyPr>
          <a:lstStyle>
            <a:lvl1pPr algn="l">
              <a:lnSpc>
                <a:spcPct val="100000"/>
              </a:lnSpc>
              <a:defRPr sz="2100" b="1">
                <a:solidFill>
                  <a:schemeClr val="bg1"/>
                </a:solidFill>
                <a:latin typeface="+mj-lt"/>
                <a:ea typeface="Open Sans" panose="020B0606030504020204" pitchFamily="34" charset="0"/>
                <a:cs typeface="Calibri" panose="020F0502020204030204" pitchFamily="34" charset="0"/>
              </a:defRPr>
            </a:lvl1pPr>
          </a:lstStyle>
          <a:p>
            <a:r>
              <a:rPr lang="en-US" noProof="0"/>
              <a:t>Click to edit Master title style</a:t>
            </a:r>
          </a:p>
        </p:txBody>
      </p:sp>
      <p:sp>
        <p:nvSpPr>
          <p:cNvPr id="3" name="Subtitle 2"/>
          <p:cNvSpPr>
            <a:spLocks noGrp="1"/>
          </p:cNvSpPr>
          <p:nvPr>
            <p:ph type="subTitle" idx="1"/>
          </p:nvPr>
        </p:nvSpPr>
        <p:spPr bwMode="gray">
          <a:xfrm>
            <a:off x="501651" y="5864230"/>
            <a:ext cx="5594348" cy="505645"/>
          </a:xfrm>
          <a:prstGeom prst="rect">
            <a:avLst/>
          </a:prstGeom>
        </p:spPr>
        <p:txBody>
          <a:bodyPr lIns="0" tIns="0" rIns="0" bIns="0">
            <a:noAutofit/>
          </a:bodyPr>
          <a:lstStyle>
            <a:lvl1pPr marL="0" indent="0" algn="l">
              <a:lnSpc>
                <a:spcPct val="100000"/>
              </a:lnSpc>
              <a:spcAft>
                <a:spcPts val="0"/>
              </a:spcAft>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Text Placeholder 4"/>
          <p:cNvSpPr>
            <a:spLocks noGrp="1"/>
          </p:cNvSpPr>
          <p:nvPr>
            <p:ph type="body" sz="quarter" idx="10"/>
          </p:nvPr>
        </p:nvSpPr>
        <p:spPr>
          <a:xfrm>
            <a:off x="501651" y="6381750"/>
            <a:ext cx="5594349" cy="298450"/>
          </a:xfrm>
          <a:prstGeom prst="rect">
            <a:avLst/>
          </a:prstGeom>
        </p:spPr>
        <p:txBody>
          <a:bodyPr>
            <a:normAutofit/>
          </a:bodyPr>
          <a:lstStyle>
            <a:lvl1pPr>
              <a:spcAft>
                <a:spcPts val="0"/>
              </a:spcAft>
              <a:defRPr sz="1300">
                <a:solidFill>
                  <a:schemeClr val="bg1"/>
                </a:solidFill>
                <a:latin typeface="Calibri" panose="020F0502020204030204" pitchFamily="34" charset="0"/>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9" name="Group 18">
            <a:extLst>
              <a:ext uri="{FF2B5EF4-FFF2-40B4-BE49-F238E27FC236}">
                <a16:creationId xmlns:a16="http://schemas.microsoft.com/office/drawing/2014/main" id="{0802D929-4615-47C4-B489-CD906AEEC7AD}"/>
              </a:ext>
            </a:extLst>
          </p:cNvPr>
          <p:cNvGrpSpPr>
            <a:grpSpLocks noChangeAspect="1"/>
          </p:cNvGrpSpPr>
          <p:nvPr/>
        </p:nvGrpSpPr>
        <p:grpSpPr>
          <a:xfrm>
            <a:off x="499872" y="374904"/>
            <a:ext cx="2157984" cy="303284"/>
            <a:chOff x="398463" y="404813"/>
            <a:chExt cx="1627187" cy="307976"/>
          </a:xfrm>
          <a:solidFill>
            <a:schemeClr val="tx1"/>
          </a:solidFill>
        </p:grpSpPr>
        <p:sp>
          <p:nvSpPr>
            <p:cNvPr id="20" name="Oval 5">
              <a:extLst>
                <a:ext uri="{FF2B5EF4-FFF2-40B4-BE49-F238E27FC236}">
                  <a16:creationId xmlns:a16="http://schemas.microsoft.com/office/drawing/2014/main" id="{A5F7E585-5CEF-4FFA-89EF-D9265E6029CF}"/>
                </a:ext>
              </a:extLst>
            </p:cNvPr>
            <p:cNvSpPr>
              <a:spLocks noChangeArrowheads="1"/>
            </p:cNvSpPr>
            <p:nvPr/>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1" name="Freeform 6">
              <a:extLst>
                <a:ext uri="{FF2B5EF4-FFF2-40B4-BE49-F238E27FC236}">
                  <a16:creationId xmlns:a16="http://schemas.microsoft.com/office/drawing/2014/main" id="{3DC462BE-63C3-4480-B3A3-57DE5D4AA999}"/>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2" name="Rectangle 7">
              <a:extLst>
                <a:ext uri="{FF2B5EF4-FFF2-40B4-BE49-F238E27FC236}">
                  <a16:creationId xmlns:a16="http://schemas.microsoft.com/office/drawing/2014/main" id="{F13B2900-A194-473D-BF56-F01E90775751}"/>
                </a:ext>
              </a:extLst>
            </p:cNvPr>
            <p:cNvSpPr>
              <a:spLocks noChangeArrowheads="1"/>
            </p:cNvSpPr>
            <p:nvPr/>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3" name="Freeform 8">
              <a:extLst>
                <a:ext uri="{FF2B5EF4-FFF2-40B4-BE49-F238E27FC236}">
                  <a16:creationId xmlns:a16="http://schemas.microsoft.com/office/drawing/2014/main" id="{938A152D-4761-4736-A930-A9D76CAE413A}"/>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4" name="Rectangle 9">
              <a:extLst>
                <a:ext uri="{FF2B5EF4-FFF2-40B4-BE49-F238E27FC236}">
                  <a16:creationId xmlns:a16="http://schemas.microsoft.com/office/drawing/2014/main" id="{DC9136C3-8FF3-4D33-A1FF-10A7064A3741}"/>
                </a:ext>
              </a:extLst>
            </p:cNvPr>
            <p:cNvSpPr>
              <a:spLocks noChangeArrowheads="1"/>
            </p:cNvSpPr>
            <p:nvPr/>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5" name="Rectangle 10">
              <a:extLst>
                <a:ext uri="{FF2B5EF4-FFF2-40B4-BE49-F238E27FC236}">
                  <a16:creationId xmlns:a16="http://schemas.microsoft.com/office/drawing/2014/main" id="{9CCDEF24-564B-46A6-9198-5499D85C6293}"/>
                </a:ext>
              </a:extLst>
            </p:cNvPr>
            <p:cNvSpPr>
              <a:spLocks noChangeArrowheads="1"/>
            </p:cNvSpPr>
            <p:nvPr/>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6" name="Freeform 11">
              <a:extLst>
                <a:ext uri="{FF2B5EF4-FFF2-40B4-BE49-F238E27FC236}">
                  <a16:creationId xmlns:a16="http://schemas.microsoft.com/office/drawing/2014/main" id="{7C000B3D-4888-40B3-9FF8-B106A0CFB891}"/>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7" name="Freeform 12">
              <a:extLst>
                <a:ext uri="{FF2B5EF4-FFF2-40B4-BE49-F238E27FC236}">
                  <a16:creationId xmlns:a16="http://schemas.microsoft.com/office/drawing/2014/main" id="{44959E63-B3ED-49DF-A8FD-E41E5DB0D531}"/>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8" name="Freeform 13">
              <a:extLst>
                <a:ext uri="{FF2B5EF4-FFF2-40B4-BE49-F238E27FC236}">
                  <a16:creationId xmlns:a16="http://schemas.microsoft.com/office/drawing/2014/main" id="{4D95E0BC-E5B3-4FB7-BF47-0E17ED079784}"/>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9" name="Freeform 14">
              <a:extLst>
                <a:ext uri="{FF2B5EF4-FFF2-40B4-BE49-F238E27FC236}">
                  <a16:creationId xmlns:a16="http://schemas.microsoft.com/office/drawing/2014/main" id="{6393EB03-7B14-4CF7-9983-D69E8DDBAF81}"/>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grpSp>
    </p:spTree>
    <p:extLst>
      <p:ext uri="{BB962C8B-B14F-4D97-AF65-F5344CB8AC3E}">
        <p14:creationId xmlns:p14="http://schemas.microsoft.com/office/powerpoint/2010/main" val="1114404054"/>
      </p:ext>
    </p:extLst>
  </p:cSld>
  <p:clrMapOvr>
    <a:masterClrMapping/>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0"/>
            <a:ext cx="11188700" cy="698500"/>
          </a:xfrm>
        </p:spPr>
        <p:txBody>
          <a:bodyPr/>
          <a:lstStyle/>
          <a:p>
            <a:r>
              <a:rPr lang="en-US"/>
              <a:t>Click to edit Master title style</a:t>
            </a:r>
            <a:endParaRPr lang="en-GB"/>
          </a:p>
        </p:txBody>
      </p:sp>
      <p:sp>
        <p:nvSpPr>
          <p:cNvPr id="4" name="Picture Placeholder 6"/>
          <p:cNvSpPr>
            <a:spLocks noGrp="1"/>
          </p:cNvSpPr>
          <p:nvPr>
            <p:ph type="pic" sz="quarter" idx="13"/>
          </p:nvPr>
        </p:nvSpPr>
        <p:spPr>
          <a:xfrm>
            <a:off x="501649" y="1700213"/>
            <a:ext cx="2712000" cy="1260000"/>
          </a:xfrm>
        </p:spPr>
        <p:txBody>
          <a:bodyPr lIns="0" tIns="0" rIns="0" bIns="0">
            <a:noAutofit/>
          </a:bodyPr>
          <a:lstStyle/>
          <a:p>
            <a:r>
              <a:rPr lang="en-US" noProof="0"/>
              <a:t>Click icon to add picture</a:t>
            </a:r>
          </a:p>
        </p:txBody>
      </p:sp>
      <p:sp>
        <p:nvSpPr>
          <p:cNvPr id="5" name="Picture Placeholder 6"/>
          <p:cNvSpPr>
            <a:spLocks noGrp="1"/>
          </p:cNvSpPr>
          <p:nvPr>
            <p:ph type="pic" sz="quarter" idx="14"/>
          </p:nvPr>
        </p:nvSpPr>
        <p:spPr>
          <a:xfrm>
            <a:off x="3327216" y="1700213"/>
            <a:ext cx="2712000" cy="1260000"/>
          </a:xfrm>
        </p:spPr>
        <p:txBody>
          <a:bodyPr lIns="0" tIns="0" rIns="0" bIns="0">
            <a:noAutofit/>
          </a:bodyPr>
          <a:lstStyle/>
          <a:p>
            <a:r>
              <a:rPr lang="en-US" noProof="0"/>
              <a:t>Click icon to add picture</a:t>
            </a:r>
          </a:p>
        </p:txBody>
      </p:sp>
      <p:sp>
        <p:nvSpPr>
          <p:cNvPr id="6" name="Picture Placeholder 6"/>
          <p:cNvSpPr>
            <a:spLocks noGrp="1"/>
          </p:cNvSpPr>
          <p:nvPr>
            <p:ph type="pic" sz="quarter" idx="15"/>
          </p:nvPr>
        </p:nvSpPr>
        <p:spPr>
          <a:xfrm>
            <a:off x="6152783" y="1700213"/>
            <a:ext cx="2712000" cy="1260000"/>
          </a:xfrm>
        </p:spPr>
        <p:txBody>
          <a:bodyPr lIns="0" tIns="0" rIns="0" bIns="0">
            <a:noAutofit/>
          </a:bodyPr>
          <a:lstStyle/>
          <a:p>
            <a:r>
              <a:rPr lang="en-US" noProof="0"/>
              <a:t>Click icon to add picture</a:t>
            </a:r>
          </a:p>
        </p:txBody>
      </p:sp>
      <p:sp>
        <p:nvSpPr>
          <p:cNvPr id="7" name="Picture Placeholder 6"/>
          <p:cNvSpPr>
            <a:spLocks noGrp="1"/>
          </p:cNvSpPr>
          <p:nvPr>
            <p:ph type="pic" sz="quarter" idx="16"/>
          </p:nvPr>
        </p:nvSpPr>
        <p:spPr>
          <a:xfrm>
            <a:off x="8978351" y="1700213"/>
            <a:ext cx="2712000" cy="1260000"/>
          </a:xfrm>
        </p:spPr>
        <p:txBody>
          <a:bodyPr lIns="0" tIns="0" rIns="0" bIns="0">
            <a:noAutofit/>
          </a:bodyPr>
          <a:lstStyle/>
          <a:p>
            <a:r>
              <a:rPr lang="en-US" noProof="0"/>
              <a:t>Click icon to add picture</a:t>
            </a:r>
          </a:p>
        </p:txBody>
      </p:sp>
      <p:sp>
        <p:nvSpPr>
          <p:cNvPr id="9" name="Text Placeholder 8"/>
          <p:cNvSpPr>
            <a:spLocks noGrp="1"/>
          </p:cNvSpPr>
          <p:nvPr>
            <p:ph type="body" sz="quarter" idx="17"/>
          </p:nvPr>
        </p:nvSpPr>
        <p:spPr>
          <a:xfrm>
            <a:off x="501650" y="3124200"/>
            <a:ext cx="2720468" cy="3257548"/>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8"/>
          </p:nvPr>
        </p:nvSpPr>
        <p:spPr>
          <a:xfrm>
            <a:off x="6149963" y="3120551"/>
            <a:ext cx="2712000" cy="326119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9"/>
          </p:nvPr>
        </p:nvSpPr>
        <p:spPr>
          <a:xfrm>
            <a:off x="3330040" y="3124200"/>
            <a:ext cx="2712000" cy="3257549"/>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8"/>
          <p:cNvSpPr>
            <a:spLocks noGrp="1"/>
          </p:cNvSpPr>
          <p:nvPr>
            <p:ph type="body" sz="quarter" idx="20"/>
          </p:nvPr>
        </p:nvSpPr>
        <p:spPr>
          <a:xfrm>
            <a:off x="8993169" y="3108508"/>
            <a:ext cx="2697183" cy="3273240"/>
          </a:xfrm>
        </p:spPr>
        <p:txBody>
          <a:bodyPr/>
          <a:lstStyle>
            <a:lvl1pPr>
              <a:defRPr b="1">
                <a:solidFill>
                  <a:schemeClr val="accent1"/>
                </a:solidFill>
              </a:defRPr>
            </a:lvl1pPr>
            <a:lvl2pPr>
              <a:spcAft>
                <a:spcPts val="0"/>
              </a:spcAft>
              <a:defRPr/>
            </a:lvl2pPr>
            <a:lvl3pPr marL="0" indent="0">
              <a:spcAft>
                <a:spcPts val="0"/>
              </a:spcAft>
              <a:buNone/>
              <a:defRPr/>
            </a:lvl3pPr>
            <a:lvl4pPr marL="176400" indent="-176400">
              <a:spcAft>
                <a:spcPts val="0"/>
              </a:spcAft>
              <a:buFont typeface="Arial" panose="020B0604020202020204" pitchFamily="34" charset="0"/>
              <a:buChar char="•"/>
              <a:defRPr/>
            </a:lvl4pPr>
            <a:lvl5pPr marL="356400" indent="-176400">
              <a:spcAft>
                <a:spcPts val="0"/>
              </a:spcAft>
              <a:defRPr baseline="0"/>
            </a:lvl5pPr>
            <a:lvl6pPr marL="356400" indent="-176400">
              <a:spcAft>
                <a:spcPts val="0"/>
              </a:spcAft>
              <a:buFont typeface="Verdana" panose="020B0604030504040204" pitchFamily="34" charset="0"/>
              <a:buChar char="−"/>
              <a:defRPr/>
            </a:lvl6pPr>
            <a:lvl7pPr marL="356400" indent="-176400">
              <a:spcAft>
                <a:spcPts val="0"/>
              </a:spcAft>
              <a:defRPr/>
            </a:lvl7pPr>
            <a:lvl8pPr marL="356400" indent="-176400">
              <a:spcAft>
                <a:spcPts val="0"/>
              </a:spcAft>
              <a:defRPr/>
            </a:lvl8pPr>
            <a:lvl9pPr marL="356400" indent="-176400">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8"/>
          <p:cNvSpPr>
            <a:spLocks noGrp="1"/>
          </p:cNvSpPr>
          <p:nvPr>
            <p:ph type="body" sz="quarter" idx="21" hasCustomPrompt="1"/>
          </p:nvPr>
        </p:nvSpPr>
        <p:spPr>
          <a:xfrm>
            <a:off x="501650" y="651600"/>
            <a:ext cx="11188701"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Tree>
    <p:extLst>
      <p:ext uri="{BB962C8B-B14F-4D97-AF65-F5344CB8AC3E}">
        <p14:creationId xmlns:p14="http://schemas.microsoft.com/office/powerpoint/2010/main" val="89969872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0"/>
            <a:ext cx="11188700" cy="698500"/>
          </a:xfrm>
        </p:spPr>
        <p:txBody>
          <a:bodyPr/>
          <a:lstStyle/>
          <a:p>
            <a:r>
              <a:rPr lang="en-US" noProof="0"/>
              <a:t>Click to edit Master title style</a:t>
            </a:r>
          </a:p>
        </p:txBody>
      </p:sp>
      <p:sp>
        <p:nvSpPr>
          <p:cNvPr id="4" name="Rectangle 3"/>
          <p:cNvSpPr/>
          <p:nvPr/>
        </p:nvSpPr>
        <p:spPr>
          <a:xfrm>
            <a:off x="504000" y="1707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a:solidFill>
                <a:schemeClr val="bg1"/>
              </a:solidFill>
            </a:endParaRPr>
          </a:p>
        </p:txBody>
      </p:sp>
      <p:sp>
        <p:nvSpPr>
          <p:cNvPr id="5" name="Rectangle 4"/>
          <p:cNvSpPr/>
          <p:nvPr/>
        </p:nvSpPr>
        <p:spPr>
          <a:xfrm>
            <a:off x="6224085" y="1700213"/>
            <a:ext cx="5475067"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a:solidFill>
                <a:schemeClr val="bg1"/>
              </a:solidFill>
            </a:endParaRPr>
          </a:p>
        </p:txBody>
      </p:sp>
      <p:sp>
        <p:nvSpPr>
          <p:cNvPr id="6" name="Rectangle 5"/>
          <p:cNvSpPr/>
          <p:nvPr/>
        </p:nvSpPr>
        <p:spPr>
          <a:xfrm>
            <a:off x="504000" y="4065173"/>
            <a:ext cx="5496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a:solidFill>
                <a:schemeClr val="bg1"/>
              </a:solidFill>
            </a:endParaRPr>
          </a:p>
        </p:txBody>
      </p:sp>
      <p:sp>
        <p:nvSpPr>
          <p:cNvPr id="7" name="Rectangle 6"/>
          <p:cNvSpPr/>
          <p:nvPr/>
        </p:nvSpPr>
        <p:spPr>
          <a:xfrm>
            <a:off x="6224085" y="4065173"/>
            <a:ext cx="547506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100">
              <a:solidFill>
                <a:schemeClr val="bg1"/>
              </a:solidFill>
            </a:endParaRPr>
          </a:p>
        </p:txBody>
      </p:sp>
      <p:sp>
        <p:nvSpPr>
          <p:cNvPr id="8" name="Picture Placeholder 11"/>
          <p:cNvSpPr>
            <a:spLocks noGrp="1"/>
          </p:cNvSpPr>
          <p:nvPr>
            <p:ph type="pic" sz="quarter" idx="25"/>
          </p:nvPr>
        </p:nvSpPr>
        <p:spPr>
          <a:xfrm>
            <a:off x="504000" y="1880213"/>
            <a:ext cx="1968000" cy="1476000"/>
          </a:xfrm>
        </p:spPr>
        <p:txBody>
          <a:bodyPr/>
          <a:lstStyle>
            <a:lvl1pPr algn="ctr">
              <a:defRPr/>
            </a:lvl1pPr>
          </a:lstStyle>
          <a:p>
            <a:r>
              <a:rPr lang="en-US"/>
              <a:t>Click icon to add picture</a:t>
            </a:r>
            <a:endParaRPr lang="en-GB"/>
          </a:p>
        </p:txBody>
      </p:sp>
      <p:sp>
        <p:nvSpPr>
          <p:cNvPr id="9" name="Picture Placeholder 11"/>
          <p:cNvSpPr>
            <a:spLocks noGrp="1"/>
          </p:cNvSpPr>
          <p:nvPr>
            <p:ph type="pic" sz="quarter" idx="27"/>
          </p:nvPr>
        </p:nvSpPr>
        <p:spPr>
          <a:xfrm>
            <a:off x="6224085" y="1880213"/>
            <a:ext cx="1968000" cy="1476000"/>
          </a:xfrm>
        </p:spPr>
        <p:txBody>
          <a:bodyPr/>
          <a:lstStyle>
            <a:lvl1pPr algn="ctr">
              <a:defRPr/>
            </a:lvl1pPr>
          </a:lstStyle>
          <a:p>
            <a:r>
              <a:rPr lang="en-US"/>
              <a:t>Click icon to add picture</a:t>
            </a:r>
            <a:endParaRPr lang="en-GB"/>
          </a:p>
        </p:txBody>
      </p:sp>
      <p:sp>
        <p:nvSpPr>
          <p:cNvPr id="10" name="Picture Placeholder 11"/>
          <p:cNvSpPr>
            <a:spLocks noGrp="1"/>
          </p:cNvSpPr>
          <p:nvPr>
            <p:ph type="pic" sz="quarter" idx="29"/>
          </p:nvPr>
        </p:nvSpPr>
        <p:spPr>
          <a:xfrm>
            <a:off x="504000" y="4256213"/>
            <a:ext cx="1968000" cy="1476000"/>
          </a:xfrm>
        </p:spPr>
        <p:txBody>
          <a:bodyPr/>
          <a:lstStyle>
            <a:lvl1pPr algn="ctr">
              <a:defRPr/>
            </a:lvl1pPr>
          </a:lstStyle>
          <a:p>
            <a:r>
              <a:rPr lang="en-US"/>
              <a:t>Click icon to add picture</a:t>
            </a:r>
            <a:endParaRPr lang="en-GB"/>
          </a:p>
        </p:txBody>
      </p:sp>
      <p:sp>
        <p:nvSpPr>
          <p:cNvPr id="11" name="Picture Placeholder 11"/>
          <p:cNvSpPr>
            <a:spLocks noGrp="1"/>
          </p:cNvSpPr>
          <p:nvPr>
            <p:ph type="pic" sz="quarter" idx="31"/>
          </p:nvPr>
        </p:nvSpPr>
        <p:spPr>
          <a:xfrm>
            <a:off x="6224085" y="4256213"/>
            <a:ext cx="1968000" cy="1476000"/>
          </a:xfrm>
        </p:spPr>
        <p:txBody>
          <a:bodyPr/>
          <a:lstStyle>
            <a:lvl1pPr algn="ctr">
              <a:defRPr/>
            </a:lvl1pPr>
          </a:lstStyle>
          <a:p>
            <a:r>
              <a:rPr lang="en-US"/>
              <a:t>Click icon to add picture</a:t>
            </a:r>
            <a:endParaRPr lang="en-GB"/>
          </a:p>
        </p:txBody>
      </p:sp>
      <p:sp>
        <p:nvSpPr>
          <p:cNvPr id="13" name="Text Placeholder 12"/>
          <p:cNvSpPr>
            <a:spLocks noGrp="1"/>
          </p:cNvSpPr>
          <p:nvPr>
            <p:ph type="body" sz="quarter" idx="32"/>
          </p:nvPr>
        </p:nvSpPr>
        <p:spPr>
          <a:xfrm>
            <a:off x="2683483" y="1880213"/>
            <a:ext cx="3288000" cy="1944000"/>
          </a:xfrm>
        </p:spPr>
        <p:txBody>
          <a:bodyPr/>
          <a:lstStyle>
            <a:lvl1pPr>
              <a:spcAft>
                <a:spcPts val="0"/>
              </a:spcAft>
              <a:defRPr b="1"/>
            </a:lvl1pPr>
            <a:lvl2pPr>
              <a:spcAft>
                <a:spcPts val="0"/>
              </a:spcAft>
              <a:defRPr b="0"/>
            </a:lvl2pPr>
          </a:lstStyle>
          <a:p>
            <a:pPr lvl="0"/>
            <a:r>
              <a:rPr lang="en-US"/>
              <a:t>Click to edit Master text styles</a:t>
            </a:r>
          </a:p>
          <a:p>
            <a:pPr lvl="1"/>
            <a:r>
              <a:rPr lang="en-US"/>
              <a:t>Second level</a:t>
            </a:r>
          </a:p>
        </p:txBody>
      </p:sp>
      <p:sp>
        <p:nvSpPr>
          <p:cNvPr id="14" name="Text Placeholder 12"/>
          <p:cNvSpPr>
            <a:spLocks noGrp="1"/>
          </p:cNvSpPr>
          <p:nvPr>
            <p:ph type="body" sz="quarter" idx="33"/>
          </p:nvPr>
        </p:nvSpPr>
        <p:spPr>
          <a:xfrm>
            <a:off x="8396560" y="1880213"/>
            <a:ext cx="3302592" cy="1944000"/>
          </a:xfrm>
        </p:spPr>
        <p:txBody>
          <a:bodyPr/>
          <a:lstStyle>
            <a:lvl1pPr>
              <a:spcAft>
                <a:spcPts val="0"/>
              </a:spcAft>
              <a:defRPr b="1"/>
            </a:lvl1pPr>
            <a:lvl2pPr>
              <a:spcAft>
                <a:spcPts val="0"/>
              </a:spcAft>
              <a:defRPr b="0"/>
            </a:lvl2pPr>
          </a:lstStyle>
          <a:p>
            <a:pPr lvl="0"/>
            <a:r>
              <a:rPr lang="en-US"/>
              <a:t>Click to edit Master text styles</a:t>
            </a:r>
          </a:p>
          <a:p>
            <a:pPr lvl="1"/>
            <a:r>
              <a:rPr lang="en-US"/>
              <a:t>Second level</a:t>
            </a:r>
          </a:p>
        </p:txBody>
      </p:sp>
      <p:sp>
        <p:nvSpPr>
          <p:cNvPr id="15" name="Text Placeholder 12"/>
          <p:cNvSpPr>
            <a:spLocks noGrp="1"/>
          </p:cNvSpPr>
          <p:nvPr>
            <p:ph type="body" sz="quarter" idx="34"/>
          </p:nvPr>
        </p:nvSpPr>
        <p:spPr>
          <a:xfrm>
            <a:off x="2683483" y="4256213"/>
            <a:ext cx="3288000" cy="1944000"/>
          </a:xfrm>
        </p:spPr>
        <p:txBody>
          <a:bodyPr/>
          <a:lstStyle>
            <a:lvl1pPr>
              <a:spcAft>
                <a:spcPts val="0"/>
              </a:spcAft>
              <a:defRPr b="1"/>
            </a:lvl1pPr>
            <a:lvl2pPr>
              <a:spcAft>
                <a:spcPts val="0"/>
              </a:spcAft>
              <a:defRPr b="0"/>
            </a:lvl2pPr>
          </a:lstStyle>
          <a:p>
            <a:pPr lvl="0"/>
            <a:r>
              <a:rPr lang="en-US"/>
              <a:t>Click to edit Master text styles</a:t>
            </a:r>
          </a:p>
          <a:p>
            <a:pPr lvl="1"/>
            <a:r>
              <a:rPr lang="en-US"/>
              <a:t>Second level</a:t>
            </a:r>
          </a:p>
        </p:txBody>
      </p:sp>
      <p:sp>
        <p:nvSpPr>
          <p:cNvPr id="16" name="Text Placeholder 12"/>
          <p:cNvSpPr>
            <a:spLocks noGrp="1"/>
          </p:cNvSpPr>
          <p:nvPr>
            <p:ph type="body" sz="quarter" idx="35"/>
          </p:nvPr>
        </p:nvSpPr>
        <p:spPr>
          <a:xfrm>
            <a:off x="8396560" y="4256213"/>
            <a:ext cx="3302592" cy="1944000"/>
          </a:xfrm>
        </p:spPr>
        <p:txBody>
          <a:bodyPr/>
          <a:lstStyle>
            <a:lvl1pPr>
              <a:spcAft>
                <a:spcPts val="0"/>
              </a:spcAft>
              <a:defRPr b="1"/>
            </a:lvl1pPr>
            <a:lvl2pPr>
              <a:spcAft>
                <a:spcPts val="0"/>
              </a:spcAft>
              <a:defRPr b="0"/>
            </a:lvl2pPr>
          </a:lstStyle>
          <a:p>
            <a:pPr lvl="0"/>
            <a:r>
              <a:rPr lang="en-US"/>
              <a:t>Click to edit Master text styles</a:t>
            </a:r>
          </a:p>
          <a:p>
            <a:pPr lvl="1"/>
            <a:r>
              <a:rPr lang="en-US"/>
              <a:t>Second level</a:t>
            </a:r>
          </a:p>
        </p:txBody>
      </p:sp>
      <p:sp>
        <p:nvSpPr>
          <p:cNvPr id="17"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Tree>
    <p:extLst>
      <p:ext uri="{BB962C8B-B14F-4D97-AF65-F5344CB8AC3E}">
        <p14:creationId xmlns:p14="http://schemas.microsoft.com/office/powerpoint/2010/main" val="428555757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2"/>
            <a:ext cx="11188700" cy="698499"/>
          </a:xfrm>
        </p:spPr>
        <p:txBody>
          <a:bodyPr/>
          <a:lstStyle/>
          <a:p>
            <a:r>
              <a:rPr lang="en-US" noProof="0"/>
              <a:t>Click to edit Master title style</a:t>
            </a:r>
          </a:p>
        </p:txBody>
      </p:sp>
      <p:sp>
        <p:nvSpPr>
          <p:cNvPr id="4" name="Picture Placeholder 7"/>
          <p:cNvSpPr>
            <a:spLocks noGrp="1"/>
          </p:cNvSpPr>
          <p:nvPr>
            <p:ph type="pic" sz="quarter" idx="13"/>
          </p:nvPr>
        </p:nvSpPr>
        <p:spPr>
          <a:xfrm>
            <a:off x="501651" y="1700214"/>
            <a:ext cx="3695700" cy="1971675"/>
          </a:xfrm>
        </p:spPr>
        <p:txBody>
          <a:bodyPr/>
          <a:lstStyle/>
          <a:p>
            <a:r>
              <a:rPr lang="en-US" noProof="0"/>
              <a:t>Click icon to add picture</a:t>
            </a:r>
          </a:p>
        </p:txBody>
      </p:sp>
      <p:sp>
        <p:nvSpPr>
          <p:cNvPr id="5" name="Picture Placeholder 7"/>
          <p:cNvSpPr>
            <a:spLocks noGrp="1"/>
          </p:cNvSpPr>
          <p:nvPr>
            <p:ph type="pic" sz="quarter" idx="14"/>
          </p:nvPr>
        </p:nvSpPr>
        <p:spPr>
          <a:xfrm>
            <a:off x="8006398" y="1700214"/>
            <a:ext cx="3683953" cy="1971675"/>
          </a:xfrm>
        </p:spPr>
        <p:txBody>
          <a:bodyPr/>
          <a:lstStyle/>
          <a:p>
            <a:r>
              <a:rPr lang="en-US" noProof="0"/>
              <a:t>Click icon to add picture</a:t>
            </a:r>
          </a:p>
        </p:txBody>
      </p:sp>
      <p:sp>
        <p:nvSpPr>
          <p:cNvPr id="6" name="Picture Placeholder 7"/>
          <p:cNvSpPr>
            <a:spLocks noGrp="1"/>
          </p:cNvSpPr>
          <p:nvPr>
            <p:ph type="pic" sz="quarter" idx="15"/>
          </p:nvPr>
        </p:nvSpPr>
        <p:spPr>
          <a:xfrm>
            <a:off x="4273075" y="1700214"/>
            <a:ext cx="3657600" cy="1971675"/>
          </a:xfrm>
        </p:spPr>
        <p:txBody>
          <a:bodyPr/>
          <a:lstStyle/>
          <a:p>
            <a:r>
              <a:rPr lang="en-US" noProof="0"/>
              <a:t>Click icon to add picture</a:t>
            </a:r>
          </a:p>
        </p:txBody>
      </p:sp>
      <p:sp>
        <p:nvSpPr>
          <p:cNvPr id="9" name="Text Placeholder 18"/>
          <p:cNvSpPr>
            <a:spLocks noGrp="1"/>
          </p:cNvSpPr>
          <p:nvPr>
            <p:ph idx="1" hasCustomPrompt="1"/>
          </p:nvPr>
        </p:nvSpPr>
        <p:spPr>
          <a:xfrm>
            <a:off x="501651" y="3832225"/>
            <a:ext cx="3683949" cy="20952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8"/>
          <p:cNvSpPr>
            <a:spLocks noGrp="1"/>
          </p:cNvSpPr>
          <p:nvPr>
            <p:ph idx="16" hasCustomPrompt="1"/>
          </p:nvPr>
        </p:nvSpPr>
        <p:spPr>
          <a:xfrm>
            <a:off x="4267200" y="3832225"/>
            <a:ext cx="3657600" cy="20952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18"/>
          <p:cNvSpPr>
            <a:spLocks noGrp="1"/>
          </p:cNvSpPr>
          <p:nvPr>
            <p:ph idx="17" hasCustomPrompt="1"/>
          </p:nvPr>
        </p:nvSpPr>
        <p:spPr>
          <a:xfrm>
            <a:off x="8006398" y="3832225"/>
            <a:ext cx="3683953" cy="2095200"/>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8"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Tree>
    <p:extLst>
      <p:ext uri="{BB962C8B-B14F-4D97-AF65-F5344CB8AC3E}">
        <p14:creationId xmlns:p14="http://schemas.microsoft.com/office/powerpoint/2010/main" val="344545163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1"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Tree>
    <p:extLst>
      <p:ext uri="{BB962C8B-B14F-4D97-AF65-F5344CB8AC3E}">
        <p14:creationId xmlns:p14="http://schemas.microsoft.com/office/powerpoint/2010/main" val="277055867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04000" y="1857892"/>
            <a:ext cx="5466824"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21"/>
          </p:nvPr>
        </p:nvSpPr>
        <p:spPr>
          <a:xfrm>
            <a:off x="6246195" y="1857892"/>
            <a:ext cx="5444156"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p:nvPr>
        </p:nvSpPr>
        <p:spPr>
          <a:xfrm>
            <a:off x="501651" y="317502"/>
            <a:ext cx="11188700" cy="698499"/>
          </a:xfrm>
        </p:spPr>
        <p:txBody>
          <a:bodyPr/>
          <a:lstStyle/>
          <a:p>
            <a:r>
              <a:rPr lang="en-US" noProof="0"/>
              <a:t>Click to edit Master title style</a:t>
            </a:r>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a:solidFill>
                <a:schemeClr val="bg1"/>
              </a:solidFill>
            </a:endParaRPr>
          </a:p>
        </p:txBody>
      </p:sp>
      <p:sp>
        <p:nvSpPr>
          <p:cNvPr id="6" name="Picture Placeholder 29"/>
          <p:cNvSpPr>
            <a:spLocks noGrp="1"/>
          </p:cNvSpPr>
          <p:nvPr>
            <p:ph type="pic" sz="quarter" idx="19" hasCustomPrompt="1"/>
          </p:nvPr>
        </p:nvSpPr>
        <p:spPr>
          <a:xfrm>
            <a:off x="4769491" y="1863917"/>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a:solidFill>
                  <a:schemeClr val="bg1"/>
                </a:solidFill>
              </a:rPr>
              <a:t>Co-brand</a:t>
            </a:r>
            <a:br>
              <a:rPr lang="en-US" sz="1200" noProof="0">
                <a:solidFill>
                  <a:schemeClr val="bg1"/>
                </a:solidFill>
              </a:rPr>
            </a:br>
            <a:r>
              <a:rPr lang="en-US" sz="1200" noProof="0">
                <a:solidFill>
                  <a:schemeClr val="bg1"/>
                </a:solidFill>
              </a:rPr>
              <a:t>Logo</a:t>
            </a:r>
          </a:p>
          <a:p>
            <a:endParaRPr lang="en-US" noProof="0"/>
          </a:p>
        </p:txBody>
      </p:sp>
      <p:sp>
        <p:nvSpPr>
          <p:cNvPr id="7" name="Picture Placeholder 29"/>
          <p:cNvSpPr>
            <a:spLocks noGrp="1"/>
          </p:cNvSpPr>
          <p:nvPr>
            <p:ph type="pic" sz="quarter" idx="20" hasCustomPrompt="1"/>
          </p:nvPr>
        </p:nvSpPr>
        <p:spPr>
          <a:xfrm>
            <a:off x="10424617" y="1857893"/>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a:solidFill>
                  <a:schemeClr val="bg1"/>
                </a:solidFill>
              </a:rPr>
              <a:t>Co-brand</a:t>
            </a:r>
            <a:br>
              <a:rPr lang="en-US" sz="1200" noProof="0">
                <a:solidFill>
                  <a:schemeClr val="bg1"/>
                </a:solidFill>
              </a:rPr>
            </a:br>
            <a:r>
              <a:rPr lang="en-US" sz="1200" noProof="0">
                <a:solidFill>
                  <a:schemeClr val="bg1"/>
                </a:solidFill>
              </a:rPr>
              <a:t>Logo</a:t>
            </a:r>
          </a:p>
          <a:p>
            <a:endParaRPr lang="en-US" noProof="0"/>
          </a:p>
        </p:txBody>
      </p:sp>
      <p:sp>
        <p:nvSpPr>
          <p:cNvPr id="16"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Tree>
    <p:extLst>
      <p:ext uri="{BB962C8B-B14F-4D97-AF65-F5344CB8AC3E}">
        <p14:creationId xmlns:p14="http://schemas.microsoft.com/office/powerpoint/2010/main" val="425152312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504000" y="1857892"/>
            <a:ext cx="5468941"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21"/>
          </p:nvPr>
        </p:nvSpPr>
        <p:spPr>
          <a:xfrm>
            <a:off x="6246195" y="1857892"/>
            <a:ext cx="5454668"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501651" y="317501"/>
            <a:ext cx="11188700" cy="697888"/>
          </a:xfrm>
        </p:spPr>
        <p:txBody>
          <a:bodyPr/>
          <a:lstStyle/>
          <a:p>
            <a:r>
              <a:rPr lang="en-US"/>
              <a:t>Click to edit Master title style</a:t>
            </a:r>
            <a:endParaRPr lang="en-GB"/>
          </a:p>
        </p:txBody>
      </p:sp>
      <p:sp>
        <p:nvSpPr>
          <p:cNvPr id="4" name="Rectangle 3"/>
          <p:cNvSpPr/>
          <p:nvPr/>
        </p:nvSpPr>
        <p:spPr>
          <a:xfrm>
            <a:off x="504000" y="1705378"/>
            <a:ext cx="5466824"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a:solidFill>
                <a:schemeClr val="bg1"/>
              </a:solidFill>
            </a:endParaRPr>
          </a:p>
        </p:txBody>
      </p:sp>
      <p:sp>
        <p:nvSpPr>
          <p:cNvPr id="5" name="Rectangle 4"/>
          <p:cNvSpPr/>
          <p:nvPr/>
        </p:nvSpPr>
        <p:spPr>
          <a:xfrm>
            <a:off x="6246195" y="1705378"/>
            <a:ext cx="5452957"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a:solidFill>
                <a:schemeClr val="bg1"/>
              </a:solidFill>
            </a:endParaRPr>
          </a:p>
        </p:txBody>
      </p:sp>
      <p:sp>
        <p:nvSpPr>
          <p:cNvPr id="7" name="Picture Placeholder 29"/>
          <p:cNvSpPr>
            <a:spLocks noGrp="1"/>
          </p:cNvSpPr>
          <p:nvPr>
            <p:ph type="pic" sz="quarter" idx="20" hasCustomPrompt="1"/>
          </p:nvPr>
        </p:nvSpPr>
        <p:spPr>
          <a:xfrm>
            <a:off x="10424617" y="1857893"/>
            <a:ext cx="124416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a:solidFill>
                  <a:schemeClr val="bg1"/>
                </a:solidFill>
              </a:rPr>
              <a:t>Co-brand</a:t>
            </a:r>
            <a:br>
              <a:rPr lang="en-US" sz="1200">
                <a:solidFill>
                  <a:schemeClr val="bg1"/>
                </a:solidFill>
              </a:rPr>
            </a:br>
            <a:r>
              <a:rPr lang="en-US" sz="1200">
                <a:solidFill>
                  <a:schemeClr val="bg1"/>
                </a:solidFill>
              </a:rPr>
              <a:t>Logo</a:t>
            </a:r>
          </a:p>
          <a:p>
            <a:endParaRPr lang="en-GB"/>
          </a:p>
        </p:txBody>
      </p:sp>
      <p:sp>
        <p:nvSpPr>
          <p:cNvPr id="10" name="Text Placeholder 8"/>
          <p:cNvSpPr>
            <a:spLocks noGrp="1"/>
          </p:cNvSpPr>
          <p:nvPr>
            <p:ph type="body" sz="quarter" idx="22"/>
          </p:nvPr>
        </p:nvSpPr>
        <p:spPr>
          <a:xfrm>
            <a:off x="504000" y="4249682"/>
            <a:ext cx="5466824"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8"/>
          <p:cNvSpPr>
            <a:spLocks noGrp="1"/>
          </p:cNvSpPr>
          <p:nvPr>
            <p:ph type="body" sz="quarter" idx="23"/>
          </p:nvPr>
        </p:nvSpPr>
        <p:spPr>
          <a:xfrm>
            <a:off x="6246194" y="4249682"/>
            <a:ext cx="5452959" cy="1695450"/>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11"/>
          <p:cNvSpPr/>
          <p:nvPr/>
        </p:nvSpPr>
        <p:spPr>
          <a:xfrm>
            <a:off x="504001" y="4103518"/>
            <a:ext cx="546894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a:solidFill>
                <a:schemeClr val="bg1"/>
              </a:solidFill>
            </a:endParaRPr>
          </a:p>
        </p:txBody>
      </p:sp>
      <p:sp>
        <p:nvSpPr>
          <p:cNvPr id="13" name="Rectangle 12"/>
          <p:cNvSpPr/>
          <p:nvPr/>
        </p:nvSpPr>
        <p:spPr>
          <a:xfrm>
            <a:off x="6246194" y="4103518"/>
            <a:ext cx="5444716"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GB" sz="1100">
              <a:solidFill>
                <a:schemeClr val="bg1"/>
              </a:solidFill>
            </a:endParaRPr>
          </a:p>
        </p:txBody>
      </p:sp>
      <p:sp>
        <p:nvSpPr>
          <p:cNvPr id="14" name="Picture Placeholder 29"/>
          <p:cNvSpPr>
            <a:spLocks noGrp="1"/>
          </p:cNvSpPr>
          <p:nvPr>
            <p:ph type="pic" sz="quarter" idx="24" hasCustomPrompt="1"/>
          </p:nvPr>
        </p:nvSpPr>
        <p:spPr>
          <a:xfrm>
            <a:off x="4754494" y="4255707"/>
            <a:ext cx="1239381"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a:solidFill>
                  <a:schemeClr val="bg1"/>
                </a:solidFill>
              </a:rPr>
              <a:t>Co-brand</a:t>
            </a:r>
            <a:br>
              <a:rPr lang="en-US" sz="1200">
                <a:solidFill>
                  <a:schemeClr val="bg1"/>
                </a:solidFill>
              </a:rPr>
            </a:br>
            <a:r>
              <a:rPr lang="en-US" sz="1200">
                <a:solidFill>
                  <a:schemeClr val="bg1"/>
                </a:solidFill>
              </a:rPr>
              <a:t>Logo</a:t>
            </a:r>
          </a:p>
          <a:p>
            <a:endParaRPr lang="en-GB"/>
          </a:p>
        </p:txBody>
      </p:sp>
      <p:sp>
        <p:nvSpPr>
          <p:cNvPr id="15" name="Picture Placeholder 29"/>
          <p:cNvSpPr>
            <a:spLocks noGrp="1"/>
          </p:cNvSpPr>
          <p:nvPr>
            <p:ph type="pic" sz="quarter" idx="25" hasCustomPrompt="1"/>
          </p:nvPr>
        </p:nvSpPr>
        <p:spPr>
          <a:xfrm>
            <a:off x="10424617" y="4249683"/>
            <a:ext cx="1244160"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a:solidFill>
                  <a:schemeClr val="bg1"/>
                </a:solidFill>
              </a:rPr>
              <a:t>Co-brand</a:t>
            </a:r>
            <a:br>
              <a:rPr lang="en-US" sz="1200">
                <a:solidFill>
                  <a:schemeClr val="bg1"/>
                </a:solidFill>
              </a:rPr>
            </a:br>
            <a:r>
              <a:rPr lang="en-US" sz="1200">
                <a:solidFill>
                  <a:schemeClr val="bg1"/>
                </a:solidFill>
              </a:rPr>
              <a:t>Logo</a:t>
            </a:r>
          </a:p>
          <a:p>
            <a:endParaRPr lang="en-GB"/>
          </a:p>
        </p:txBody>
      </p:sp>
      <p:sp>
        <p:nvSpPr>
          <p:cNvPr id="16" name="Text Placeholder 8"/>
          <p:cNvSpPr>
            <a:spLocks noGrp="1"/>
          </p:cNvSpPr>
          <p:nvPr>
            <p:ph type="body" sz="quarter" idx="13" hasCustomPrompt="1"/>
          </p:nvPr>
        </p:nvSpPr>
        <p:spPr>
          <a:xfrm>
            <a:off x="501651" y="651600"/>
            <a:ext cx="11197501"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17" name="Picture Placeholder 29"/>
          <p:cNvSpPr>
            <a:spLocks noGrp="1"/>
          </p:cNvSpPr>
          <p:nvPr>
            <p:ph type="pic" sz="quarter" idx="19" hasCustomPrompt="1"/>
          </p:nvPr>
        </p:nvSpPr>
        <p:spPr>
          <a:xfrm>
            <a:off x="4769491" y="1863917"/>
            <a:ext cx="1210207" cy="549275"/>
          </a:xfrm>
        </p:spPr>
        <p:txBody>
          <a:bodyPr/>
          <a:lstStyle>
            <a:lvl1pPr marL="0" marR="0" indent="0" algn="l" defTabSz="914400"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a:solidFill>
                  <a:schemeClr val="bg1"/>
                </a:solidFill>
              </a:rPr>
              <a:t>Co-brand</a:t>
            </a:r>
            <a:br>
              <a:rPr lang="en-US" sz="1200">
                <a:solidFill>
                  <a:schemeClr val="bg1"/>
                </a:solidFill>
              </a:rPr>
            </a:br>
            <a:r>
              <a:rPr lang="en-US" sz="1200">
                <a:solidFill>
                  <a:schemeClr val="bg1"/>
                </a:solidFill>
              </a:rPr>
              <a:t>Logo</a:t>
            </a:r>
          </a:p>
          <a:p>
            <a:endParaRPr lang="en-GB"/>
          </a:p>
        </p:txBody>
      </p:sp>
    </p:spTree>
    <p:extLst>
      <p:ext uri="{BB962C8B-B14F-4D97-AF65-F5344CB8AC3E}">
        <p14:creationId xmlns:p14="http://schemas.microsoft.com/office/powerpoint/2010/main" val="146510032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4" name="Rectangle 3"/>
          <p:cNvSpPr/>
          <p:nvPr/>
        </p:nvSpPr>
        <p:spPr>
          <a:xfrm>
            <a:off x="4320000" y="1705968"/>
            <a:ext cx="355611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a:solidFill>
                <a:schemeClr val="bg1"/>
              </a:solidFill>
            </a:endParaRPr>
          </a:p>
        </p:txBody>
      </p:sp>
      <p:sp>
        <p:nvSpPr>
          <p:cNvPr id="5" name="Rectangle 4"/>
          <p:cNvSpPr/>
          <p:nvPr/>
        </p:nvSpPr>
        <p:spPr>
          <a:xfrm>
            <a:off x="504000" y="1700214"/>
            <a:ext cx="356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a:solidFill>
                <a:schemeClr val="bg1"/>
              </a:solidFill>
            </a:endParaRPr>
          </a:p>
        </p:txBody>
      </p:sp>
      <p:sp>
        <p:nvSpPr>
          <p:cNvPr id="6" name="Rectangle 5"/>
          <p:cNvSpPr/>
          <p:nvPr/>
        </p:nvSpPr>
        <p:spPr>
          <a:xfrm>
            <a:off x="8115300" y="1705968"/>
            <a:ext cx="3583853"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a:solidFill>
                <a:schemeClr val="bg1"/>
              </a:solidFill>
            </a:endParaRPr>
          </a:p>
        </p:txBody>
      </p:sp>
      <p:sp>
        <p:nvSpPr>
          <p:cNvPr id="7" name="Text Placeholder 8"/>
          <p:cNvSpPr>
            <a:spLocks noGrp="1"/>
          </p:cNvSpPr>
          <p:nvPr>
            <p:ph type="body" sz="quarter" idx="17"/>
          </p:nvPr>
        </p:nvSpPr>
        <p:spPr>
          <a:xfrm>
            <a:off x="4325712" y="1851441"/>
            <a:ext cx="3540577"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8"/>
          </p:nvPr>
        </p:nvSpPr>
        <p:spPr>
          <a:xfrm>
            <a:off x="504000" y="1851441"/>
            <a:ext cx="3560000"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9"/>
          </p:nvPr>
        </p:nvSpPr>
        <p:spPr>
          <a:xfrm>
            <a:off x="8128000" y="1851441"/>
            <a:ext cx="3571153" cy="3845754"/>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501651" y="651600"/>
            <a:ext cx="11162349"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Tree>
    <p:extLst>
      <p:ext uri="{BB962C8B-B14F-4D97-AF65-F5344CB8AC3E}">
        <p14:creationId xmlns:p14="http://schemas.microsoft.com/office/powerpoint/2010/main" val="90694179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1"/>
            <a:ext cx="11188700" cy="705184"/>
          </a:xfrm>
        </p:spPr>
        <p:txBody>
          <a:bodyPr/>
          <a:lstStyle/>
          <a:p>
            <a:r>
              <a:rPr lang="en-US" noProof="0"/>
              <a:t>Click to edit Master title style</a:t>
            </a:r>
          </a:p>
        </p:txBody>
      </p:sp>
      <p:sp>
        <p:nvSpPr>
          <p:cNvPr id="4" name="Text Placeholder 8"/>
          <p:cNvSpPr>
            <a:spLocks noGrp="1"/>
          </p:cNvSpPr>
          <p:nvPr>
            <p:ph type="body" sz="quarter" idx="17"/>
          </p:nvPr>
        </p:nvSpPr>
        <p:spPr>
          <a:xfrm>
            <a:off x="504000" y="2556000"/>
            <a:ext cx="2592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096836" y="2556000"/>
            <a:ext cx="2592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68279" y="2556000"/>
            <a:ext cx="2592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32557" y="2556000"/>
            <a:ext cx="2592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400" indent="-176400">
              <a:spcAft>
                <a:spcPts val="1000"/>
              </a:spcAft>
              <a:buFont typeface="Arial" panose="020B0604020202020204" pitchFamily="34" charset="0"/>
              <a:buChar char="•"/>
              <a:defRPr/>
            </a:lvl4pPr>
            <a:lvl5pPr marL="356400" indent="-176400">
              <a:spcAft>
                <a:spcPts val="1000"/>
              </a:spcAft>
              <a:defRPr baseline="0"/>
            </a:lvl5pPr>
            <a:lvl6pPr marL="356400" indent="-176400">
              <a:spcAft>
                <a:spcPts val="1000"/>
              </a:spcAft>
              <a:buFont typeface="Verdana" panose="020B0604030504040204" pitchFamily="34" charset="0"/>
              <a:buChar char="−"/>
              <a:defRPr/>
            </a:lvl6pPr>
            <a:lvl7pPr marL="356400" indent="-176400">
              <a:spcAft>
                <a:spcPts val="1000"/>
              </a:spcAft>
              <a:defRPr/>
            </a:lvl7pPr>
            <a:lvl8pPr marL="356400" indent="-176400">
              <a:spcAft>
                <a:spcPts val="1000"/>
              </a:spcAft>
              <a:defRPr/>
            </a:lvl8pPr>
            <a:lvl9pPr marL="356400" indent="-176400">
              <a:spcAft>
                <a:spcPts val="100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Tree>
    <p:extLst>
      <p:ext uri="{BB962C8B-B14F-4D97-AF65-F5344CB8AC3E}">
        <p14:creationId xmlns:p14="http://schemas.microsoft.com/office/powerpoint/2010/main" val="2291048837"/>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501650" y="651600"/>
            <a:ext cx="11188700" cy="757255"/>
          </a:xfrm>
          <a:prstGeom prst="rect">
            <a:avLst/>
          </a:prstGeom>
        </p:spPr>
        <p:txBody>
          <a:bodyPr lIns="0" tIns="0" rIns="0" bIns="0">
            <a:noAutofit/>
          </a:bodyPr>
          <a:lstStyle>
            <a:lvl1pPr marL="0" indent="0">
              <a:buNone/>
              <a:defRPr sz="1800" b="0">
                <a:solidFill>
                  <a:srgbClr val="575757"/>
                </a:solidFill>
              </a:defRPr>
            </a:lvl1pPr>
          </a:lstStyle>
          <a:p>
            <a:pPr lvl="0"/>
            <a:r>
              <a:rPr lang="en-US"/>
              <a:t>Click to add subtitle</a:t>
            </a:r>
          </a:p>
        </p:txBody>
      </p:sp>
      <p:sp>
        <p:nvSpPr>
          <p:cNvPr id="9" name="Title Placeholder 1"/>
          <p:cNvSpPr>
            <a:spLocks noGrp="1"/>
          </p:cNvSpPr>
          <p:nvPr>
            <p:ph type="title" hasCustomPrompt="1"/>
          </p:nvPr>
        </p:nvSpPr>
        <p:spPr>
          <a:xfrm>
            <a:off x="501650" y="317500"/>
            <a:ext cx="11188700" cy="698501"/>
          </a:xfrm>
          <a:prstGeom prst="rect">
            <a:avLst/>
          </a:prstGeom>
        </p:spPr>
        <p:txBody>
          <a:bodyPr vert="horz" lIns="0" tIns="0" rIns="0" bIns="0" rtlCol="0" anchor="t" anchorCtr="0">
            <a:noAutofit/>
          </a:bodyPr>
          <a:lstStyle>
            <a:lvl1pPr>
              <a:defRPr/>
            </a:lvl1pPr>
          </a:lstStyle>
          <a:p>
            <a:r>
              <a:rPr lang="en-US"/>
              <a:t>Click to add title</a:t>
            </a:r>
          </a:p>
        </p:txBody>
      </p:sp>
      <p:sp>
        <p:nvSpPr>
          <p:cNvPr id="10" name="Text Placeholder 18"/>
          <p:cNvSpPr>
            <a:spLocks noGrp="1"/>
          </p:cNvSpPr>
          <p:nvPr>
            <p:ph idx="1"/>
          </p:nvPr>
        </p:nvSpPr>
        <p:spPr>
          <a:xfrm>
            <a:off x="501650" y="1665289"/>
            <a:ext cx="5594351" cy="47164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65620304"/>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857802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336000" y="1368000"/>
            <a:ext cx="552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Calibri" panose="020F0502020204030204" pitchFamily="34" charset="0"/>
                <a:ea typeface="Open Sans" panose="020B0606030504020204" pitchFamily="34" charset="0"/>
                <a:cs typeface="Calibri" panose="020F0502020204030204" pitchFamily="34" charset="0"/>
              </a:defRPr>
            </a:lvl1pPr>
          </a:lstStyle>
          <a:p>
            <a:r>
              <a:rPr lang="en-US" noProof="0"/>
              <a:t>Click to edit Master </a:t>
            </a:r>
            <a:br>
              <a:rPr lang="en-US" noProof="0"/>
            </a:br>
            <a:r>
              <a:rPr lang="en-US" noProof="0"/>
              <a:t>title style</a:t>
            </a:r>
          </a:p>
        </p:txBody>
      </p:sp>
      <p:sp>
        <p:nvSpPr>
          <p:cNvPr id="3" name="Subtitle 2"/>
          <p:cNvSpPr>
            <a:spLocks noGrp="1"/>
          </p:cNvSpPr>
          <p:nvPr>
            <p:ph type="subTitle" idx="1"/>
          </p:nvPr>
        </p:nvSpPr>
        <p:spPr bwMode="gray">
          <a:xfrm>
            <a:off x="501651" y="5864230"/>
            <a:ext cx="5594348" cy="505645"/>
          </a:xfrm>
          <a:prstGeom prst="rect">
            <a:avLst/>
          </a:prstGeom>
        </p:spPr>
        <p:txBody>
          <a:bodyPr lIns="0" tIns="0" rIns="0" bIns="0">
            <a:noAutofit/>
          </a:bodyPr>
          <a:lstStyle>
            <a:lvl1pPr marL="0" indent="0" algn="l">
              <a:lnSpc>
                <a:spcPct val="100000"/>
              </a:lnSpc>
              <a:spcAft>
                <a:spcPts val="0"/>
              </a:spcAft>
              <a:buNone/>
              <a:defRPr sz="2100" b="1">
                <a:solidFill>
                  <a:schemeClr val="tx1"/>
                </a:solidFill>
                <a:latin typeface="+mj-lt"/>
                <a:cs typeface="Calibri Light" panose="020F03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Text Placeholder 4"/>
          <p:cNvSpPr>
            <a:spLocks noGrp="1"/>
          </p:cNvSpPr>
          <p:nvPr>
            <p:ph type="body" sz="quarter" idx="10"/>
          </p:nvPr>
        </p:nvSpPr>
        <p:spPr>
          <a:xfrm>
            <a:off x="501651" y="6381750"/>
            <a:ext cx="5594349" cy="298450"/>
          </a:xfrm>
          <a:prstGeom prst="rect">
            <a:avLst/>
          </a:prstGeom>
        </p:spPr>
        <p:txBody>
          <a:bodyPr>
            <a:normAutofit/>
          </a:bodyPr>
          <a:lstStyle>
            <a:lvl1pPr>
              <a:spcAft>
                <a:spcPts val="0"/>
              </a:spcAft>
              <a:defRPr sz="1600">
                <a:solidFill>
                  <a:schemeClr val="tx1"/>
                </a:solidFill>
                <a:latin typeface="+mn-lt"/>
                <a:cs typeface="Calibri" panose="020F050202020403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9" name="Group 18">
            <a:extLst>
              <a:ext uri="{FF2B5EF4-FFF2-40B4-BE49-F238E27FC236}">
                <a16:creationId xmlns:a16="http://schemas.microsoft.com/office/drawing/2014/main" id="{6CAF9E7F-D51D-47AF-8DED-A246F1103F54}"/>
              </a:ext>
            </a:extLst>
          </p:cNvPr>
          <p:cNvGrpSpPr/>
          <p:nvPr/>
        </p:nvGrpSpPr>
        <p:grpSpPr>
          <a:xfrm>
            <a:off x="503988" y="378000"/>
            <a:ext cx="2160000" cy="307976"/>
            <a:chOff x="398463" y="404813"/>
            <a:chExt cx="1627187" cy="307976"/>
          </a:xfrm>
          <a:solidFill>
            <a:schemeClr val="tx1"/>
          </a:solidFill>
        </p:grpSpPr>
        <p:sp>
          <p:nvSpPr>
            <p:cNvPr id="20" name="Oval 5">
              <a:extLst>
                <a:ext uri="{FF2B5EF4-FFF2-40B4-BE49-F238E27FC236}">
                  <a16:creationId xmlns:a16="http://schemas.microsoft.com/office/drawing/2014/main" id="{FF3ABABD-8CE4-47EB-89E2-42C16C219BC1}"/>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1" name="Freeform 6">
              <a:extLst>
                <a:ext uri="{FF2B5EF4-FFF2-40B4-BE49-F238E27FC236}">
                  <a16:creationId xmlns:a16="http://schemas.microsoft.com/office/drawing/2014/main" id="{9752D2F6-26BD-42BC-A091-9AE0F2E2B308}"/>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2" name="Rectangle 7">
              <a:extLst>
                <a:ext uri="{FF2B5EF4-FFF2-40B4-BE49-F238E27FC236}">
                  <a16:creationId xmlns:a16="http://schemas.microsoft.com/office/drawing/2014/main" id="{80F564C4-3D84-4178-89F2-7056474C72AB}"/>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3" name="Freeform 8">
              <a:extLst>
                <a:ext uri="{FF2B5EF4-FFF2-40B4-BE49-F238E27FC236}">
                  <a16:creationId xmlns:a16="http://schemas.microsoft.com/office/drawing/2014/main" id="{D4860A48-A626-4EAD-8FA0-D429FF39866C}"/>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4" name="Rectangle 9">
              <a:extLst>
                <a:ext uri="{FF2B5EF4-FFF2-40B4-BE49-F238E27FC236}">
                  <a16:creationId xmlns:a16="http://schemas.microsoft.com/office/drawing/2014/main" id="{1C8613CD-1468-4416-819D-44EF4B9C6BC9}"/>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5" name="Rectangle 10">
              <a:extLst>
                <a:ext uri="{FF2B5EF4-FFF2-40B4-BE49-F238E27FC236}">
                  <a16:creationId xmlns:a16="http://schemas.microsoft.com/office/drawing/2014/main" id="{FC0444D9-187D-4DA3-BB39-4DBF5D4900F1}"/>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6" name="Freeform 11">
              <a:extLst>
                <a:ext uri="{FF2B5EF4-FFF2-40B4-BE49-F238E27FC236}">
                  <a16:creationId xmlns:a16="http://schemas.microsoft.com/office/drawing/2014/main" id="{B648124E-3019-42DE-9C5C-E71F1EF6FB99}"/>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7" name="Freeform 12">
              <a:extLst>
                <a:ext uri="{FF2B5EF4-FFF2-40B4-BE49-F238E27FC236}">
                  <a16:creationId xmlns:a16="http://schemas.microsoft.com/office/drawing/2014/main" id="{954BA42B-9F68-44D2-ADA9-25FEA5BE00A1}"/>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8" name="Freeform 13">
              <a:extLst>
                <a:ext uri="{FF2B5EF4-FFF2-40B4-BE49-F238E27FC236}">
                  <a16:creationId xmlns:a16="http://schemas.microsoft.com/office/drawing/2014/main" id="{A5D95524-7D59-44BB-88D5-873107762A16}"/>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9" name="Freeform 14">
              <a:extLst>
                <a:ext uri="{FF2B5EF4-FFF2-40B4-BE49-F238E27FC236}">
                  <a16:creationId xmlns:a16="http://schemas.microsoft.com/office/drawing/2014/main" id="{052C8CD6-8A5A-43DA-9A98-71843141F7E5}"/>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grpSp>
    </p:spTree>
    <p:extLst>
      <p:ext uri="{BB962C8B-B14F-4D97-AF65-F5344CB8AC3E}">
        <p14:creationId xmlns:p14="http://schemas.microsoft.com/office/powerpoint/2010/main" val="2253360127"/>
      </p:ext>
    </p:extLst>
  </p:cSld>
  <p:clrMapOvr>
    <a:masterClrMapping/>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9087074"/>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501652" y="4211955"/>
            <a:ext cx="8528936" cy="2169796"/>
          </a:xfrm>
        </p:spPr>
        <p:txBody>
          <a:bodyPr anchor="b" anchorCtr="0"/>
          <a:lstStyle>
            <a:lvl1pPr>
              <a:lnSpc>
                <a:spcPct val="100000"/>
              </a:lnSpc>
              <a:spcAft>
                <a:spcPts val="600"/>
              </a:spcAft>
              <a:defRPr sz="900"/>
            </a:lvl1pPr>
          </a:lstStyle>
          <a:p>
            <a:pPr lvl="0"/>
            <a:r>
              <a:rPr lang="en-US"/>
              <a:t>Click to edit Master text styles</a:t>
            </a:r>
          </a:p>
        </p:txBody>
      </p:sp>
      <p:sp>
        <p:nvSpPr>
          <p:cNvPr id="3" name="Picture Placeholder 2"/>
          <p:cNvSpPr>
            <a:spLocks noGrp="1"/>
          </p:cNvSpPr>
          <p:nvPr>
            <p:ph type="pic" sz="quarter" idx="14" hasCustomPrompt="1"/>
          </p:nvPr>
        </p:nvSpPr>
        <p:spPr>
          <a:xfrm>
            <a:off x="9370847" y="4211955"/>
            <a:ext cx="2319503" cy="1725448"/>
          </a:xfrm>
        </p:spPr>
        <p:txBody>
          <a:bodyPr anchor="ctr" anchorCtr="0"/>
          <a:lstStyle>
            <a:lvl1pPr algn="ctr">
              <a:defRPr sz="900"/>
            </a:lvl1pPr>
          </a:lstStyle>
          <a:p>
            <a:r>
              <a:rPr lang="en-GB" sz="900"/>
              <a:t>Insert sponsorship mark here</a:t>
            </a:r>
            <a:endParaRPr lang="en-GB"/>
          </a:p>
        </p:txBody>
      </p:sp>
      <p:sp>
        <p:nvSpPr>
          <p:cNvPr id="8" name="Text Placeholder 7"/>
          <p:cNvSpPr>
            <a:spLocks noGrp="1"/>
          </p:cNvSpPr>
          <p:nvPr>
            <p:ph type="body" sz="quarter" idx="15"/>
          </p:nvPr>
        </p:nvSpPr>
        <p:spPr>
          <a:xfrm>
            <a:off x="9370850" y="6018028"/>
            <a:ext cx="2319501" cy="363722"/>
          </a:xfrm>
        </p:spPr>
        <p:txBody>
          <a:bodyPr anchor="b" anchorCtr="0"/>
          <a:lstStyle>
            <a:lvl1pPr>
              <a:lnSpc>
                <a:spcPct val="100000"/>
              </a:lnSpc>
              <a:defRPr sz="950"/>
            </a:lvl1pPr>
          </a:lstStyle>
          <a:p>
            <a:pPr lvl="0"/>
            <a:r>
              <a:rPr lang="en-US"/>
              <a:t>Click to edit Master text styles</a:t>
            </a:r>
          </a:p>
        </p:txBody>
      </p:sp>
      <p:grpSp>
        <p:nvGrpSpPr>
          <p:cNvPr id="20" name="Group 19">
            <a:extLst>
              <a:ext uri="{FF2B5EF4-FFF2-40B4-BE49-F238E27FC236}">
                <a16:creationId xmlns:a16="http://schemas.microsoft.com/office/drawing/2014/main" id="{097E0515-6C39-4901-8E7A-58C285EDC0AB}"/>
              </a:ext>
            </a:extLst>
          </p:cNvPr>
          <p:cNvGrpSpPr/>
          <p:nvPr/>
        </p:nvGrpSpPr>
        <p:grpSpPr>
          <a:xfrm>
            <a:off x="503988" y="378000"/>
            <a:ext cx="2160000" cy="307976"/>
            <a:chOff x="398463" y="404813"/>
            <a:chExt cx="1627187" cy="307976"/>
          </a:xfrm>
          <a:solidFill>
            <a:schemeClr val="tx1"/>
          </a:solidFill>
        </p:grpSpPr>
        <p:sp>
          <p:nvSpPr>
            <p:cNvPr id="21" name="Oval 5">
              <a:extLst>
                <a:ext uri="{FF2B5EF4-FFF2-40B4-BE49-F238E27FC236}">
                  <a16:creationId xmlns:a16="http://schemas.microsoft.com/office/drawing/2014/main" id="{615C214D-A089-4FFB-A734-F90AE083CAD7}"/>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2" name="Freeform 6">
              <a:extLst>
                <a:ext uri="{FF2B5EF4-FFF2-40B4-BE49-F238E27FC236}">
                  <a16:creationId xmlns:a16="http://schemas.microsoft.com/office/drawing/2014/main" id="{A93BCBBE-EC11-4B69-BCF9-B75DDF00AFE2}"/>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3" name="Rectangle 7">
              <a:extLst>
                <a:ext uri="{FF2B5EF4-FFF2-40B4-BE49-F238E27FC236}">
                  <a16:creationId xmlns:a16="http://schemas.microsoft.com/office/drawing/2014/main" id="{B6836D4F-5A8C-47BD-81F1-57493FADBDA6}"/>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4" name="Freeform 8">
              <a:extLst>
                <a:ext uri="{FF2B5EF4-FFF2-40B4-BE49-F238E27FC236}">
                  <a16:creationId xmlns:a16="http://schemas.microsoft.com/office/drawing/2014/main" id="{AA3D281B-BC9E-4EEE-BBAF-36DEEB6B0954}"/>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5" name="Rectangle 9">
              <a:extLst>
                <a:ext uri="{FF2B5EF4-FFF2-40B4-BE49-F238E27FC236}">
                  <a16:creationId xmlns:a16="http://schemas.microsoft.com/office/drawing/2014/main" id="{AB55D258-E40E-4A3C-9476-1F557D610230}"/>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6" name="Rectangle 10">
              <a:extLst>
                <a:ext uri="{FF2B5EF4-FFF2-40B4-BE49-F238E27FC236}">
                  <a16:creationId xmlns:a16="http://schemas.microsoft.com/office/drawing/2014/main" id="{206CFA9A-69C0-466D-A684-C4A4EE5CCD3A}"/>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7" name="Freeform 11">
              <a:extLst>
                <a:ext uri="{FF2B5EF4-FFF2-40B4-BE49-F238E27FC236}">
                  <a16:creationId xmlns:a16="http://schemas.microsoft.com/office/drawing/2014/main" id="{EA08E67C-FBAD-4759-90DF-9E2745041A23}"/>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8" name="Freeform 12">
              <a:extLst>
                <a:ext uri="{FF2B5EF4-FFF2-40B4-BE49-F238E27FC236}">
                  <a16:creationId xmlns:a16="http://schemas.microsoft.com/office/drawing/2014/main" id="{855DCDC6-8626-4BF9-ADBC-E8D964EFC6D4}"/>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9" name="Freeform 13">
              <a:extLst>
                <a:ext uri="{FF2B5EF4-FFF2-40B4-BE49-F238E27FC236}">
                  <a16:creationId xmlns:a16="http://schemas.microsoft.com/office/drawing/2014/main" id="{61494D30-F7BB-4ED7-BCC2-FA7B11A00133}"/>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30" name="Freeform 14">
              <a:extLst>
                <a:ext uri="{FF2B5EF4-FFF2-40B4-BE49-F238E27FC236}">
                  <a16:creationId xmlns:a16="http://schemas.microsoft.com/office/drawing/2014/main" id="{7233E486-CC34-4699-822C-65BE5643A685}"/>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grpSp>
    </p:spTree>
    <p:extLst>
      <p:ext uri="{BB962C8B-B14F-4D97-AF65-F5344CB8AC3E}">
        <p14:creationId xmlns:p14="http://schemas.microsoft.com/office/powerpoint/2010/main" val="2058721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1_End slide">
    <p:bg>
      <p:bgPr>
        <a:solidFill>
          <a:schemeClr val="tx1"/>
        </a:solidFill>
        <a:effectLst/>
      </p:bgPr>
    </p:bg>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D17BFC3-2A9C-4DC6-A8F9-5A12A7AD902E}"/>
              </a:ext>
            </a:extLst>
          </p:cNvPr>
          <p:cNvGrpSpPr>
            <a:grpSpLocks noChangeAspect="1"/>
          </p:cNvGrpSpPr>
          <p:nvPr/>
        </p:nvGrpSpPr>
        <p:grpSpPr>
          <a:xfrm>
            <a:off x="499872" y="374904"/>
            <a:ext cx="2157984" cy="303284"/>
            <a:chOff x="398463" y="404813"/>
            <a:chExt cx="1627187" cy="307976"/>
          </a:xfrm>
          <a:solidFill>
            <a:schemeClr val="tx1"/>
          </a:solidFill>
        </p:grpSpPr>
        <p:sp>
          <p:nvSpPr>
            <p:cNvPr id="17" name="Oval 5">
              <a:extLst>
                <a:ext uri="{FF2B5EF4-FFF2-40B4-BE49-F238E27FC236}">
                  <a16:creationId xmlns:a16="http://schemas.microsoft.com/office/drawing/2014/main" id="{FC4A5099-C2A9-4238-8462-F6DD53BE8D0F}"/>
                </a:ext>
              </a:extLst>
            </p:cNvPr>
            <p:cNvSpPr>
              <a:spLocks noChangeArrowheads="1"/>
            </p:cNvSpPr>
            <p:nvPr/>
          </p:nvSpPr>
          <p:spPr bwMode="auto">
            <a:xfrm>
              <a:off x="1938338" y="625476"/>
              <a:ext cx="87312" cy="87313"/>
            </a:xfrm>
            <a:prstGeom prst="ellipse">
              <a:avLst/>
            </a:prstGeom>
            <a:solidFill>
              <a:srgbClr val="86BC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18" name="Freeform 6">
              <a:extLst>
                <a:ext uri="{FF2B5EF4-FFF2-40B4-BE49-F238E27FC236}">
                  <a16:creationId xmlns:a16="http://schemas.microsoft.com/office/drawing/2014/main" id="{DA04BF6B-C7FB-492E-ADC5-C8D0B35565CF}"/>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19" name="Rectangle 7">
              <a:extLst>
                <a:ext uri="{FF2B5EF4-FFF2-40B4-BE49-F238E27FC236}">
                  <a16:creationId xmlns:a16="http://schemas.microsoft.com/office/drawing/2014/main" id="{14D2D705-0E89-49E7-904D-B19DEA0D6163}"/>
                </a:ext>
              </a:extLst>
            </p:cNvPr>
            <p:cNvSpPr>
              <a:spLocks noChangeArrowheads="1"/>
            </p:cNvSpPr>
            <p:nvPr/>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1" name="Freeform 8">
              <a:extLst>
                <a:ext uri="{FF2B5EF4-FFF2-40B4-BE49-F238E27FC236}">
                  <a16:creationId xmlns:a16="http://schemas.microsoft.com/office/drawing/2014/main" id="{72608037-8C36-4FDF-8649-68474055E428}"/>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2" name="Rectangle 9">
              <a:extLst>
                <a:ext uri="{FF2B5EF4-FFF2-40B4-BE49-F238E27FC236}">
                  <a16:creationId xmlns:a16="http://schemas.microsoft.com/office/drawing/2014/main" id="{88DE3F89-5064-420A-9400-E9D3EDB16135}"/>
                </a:ext>
              </a:extLst>
            </p:cNvPr>
            <p:cNvSpPr>
              <a:spLocks noChangeArrowheads="1"/>
            </p:cNvSpPr>
            <p:nvPr/>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3" name="Rectangle 10">
              <a:extLst>
                <a:ext uri="{FF2B5EF4-FFF2-40B4-BE49-F238E27FC236}">
                  <a16:creationId xmlns:a16="http://schemas.microsoft.com/office/drawing/2014/main" id="{6E22AD9C-EE72-4F5E-9A94-C465F82218CD}"/>
                </a:ext>
              </a:extLst>
            </p:cNvPr>
            <p:cNvSpPr>
              <a:spLocks noChangeArrowheads="1"/>
            </p:cNvSpPr>
            <p:nvPr/>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4" name="Freeform 11">
              <a:extLst>
                <a:ext uri="{FF2B5EF4-FFF2-40B4-BE49-F238E27FC236}">
                  <a16:creationId xmlns:a16="http://schemas.microsoft.com/office/drawing/2014/main" id="{F8716950-6EF8-4707-BE9F-17C1253A3DFC}"/>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5" name="Freeform 12">
              <a:extLst>
                <a:ext uri="{FF2B5EF4-FFF2-40B4-BE49-F238E27FC236}">
                  <a16:creationId xmlns:a16="http://schemas.microsoft.com/office/drawing/2014/main" id="{39DA23AC-3618-428F-B090-148A81D13961}"/>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6" name="Freeform 13">
              <a:extLst>
                <a:ext uri="{FF2B5EF4-FFF2-40B4-BE49-F238E27FC236}">
                  <a16:creationId xmlns:a16="http://schemas.microsoft.com/office/drawing/2014/main" id="{6111C4D2-34B0-4F91-B8D7-DD8111D0CD08}"/>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7" name="Freeform 14">
              <a:extLst>
                <a:ext uri="{FF2B5EF4-FFF2-40B4-BE49-F238E27FC236}">
                  <a16:creationId xmlns:a16="http://schemas.microsoft.com/office/drawing/2014/main" id="{B75D5820-359A-4451-9568-D8E3E2866BC5}"/>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grpSp>
      <p:sp>
        <p:nvSpPr>
          <p:cNvPr id="6" name="Text Placeholder 5"/>
          <p:cNvSpPr>
            <a:spLocks noGrp="1"/>
          </p:cNvSpPr>
          <p:nvPr>
            <p:ph type="body" sz="quarter" idx="13"/>
          </p:nvPr>
        </p:nvSpPr>
        <p:spPr>
          <a:xfrm>
            <a:off x="501652" y="4211955"/>
            <a:ext cx="8528936" cy="2169796"/>
          </a:xfrm>
        </p:spPr>
        <p:txBody>
          <a:bodyPr anchor="b" anchorCtr="0"/>
          <a:lstStyle>
            <a:lvl1pPr>
              <a:lnSpc>
                <a:spcPct val="100000"/>
              </a:lnSpc>
              <a:spcAft>
                <a:spcPts val="600"/>
              </a:spcAft>
              <a:defRPr sz="900">
                <a:solidFill>
                  <a:schemeClr val="bg1"/>
                </a:solidFill>
              </a:defRPr>
            </a:lvl1pPr>
          </a:lstStyle>
          <a:p>
            <a:pPr lvl="0"/>
            <a:r>
              <a:rPr lang="en-US"/>
              <a:t>Click to edit Master text styles</a:t>
            </a:r>
          </a:p>
        </p:txBody>
      </p:sp>
      <p:sp>
        <p:nvSpPr>
          <p:cNvPr id="3" name="Picture Placeholder 2"/>
          <p:cNvSpPr>
            <a:spLocks noGrp="1"/>
          </p:cNvSpPr>
          <p:nvPr>
            <p:ph type="pic" sz="quarter" idx="14" hasCustomPrompt="1"/>
          </p:nvPr>
        </p:nvSpPr>
        <p:spPr>
          <a:xfrm>
            <a:off x="9370847" y="4211955"/>
            <a:ext cx="2319503" cy="1725448"/>
          </a:xfrm>
        </p:spPr>
        <p:txBody>
          <a:bodyPr anchor="ctr" anchorCtr="0"/>
          <a:lstStyle>
            <a:lvl1pPr algn="ctr">
              <a:defRPr sz="900">
                <a:solidFill>
                  <a:schemeClr val="bg1"/>
                </a:solidFill>
              </a:defRPr>
            </a:lvl1pPr>
          </a:lstStyle>
          <a:p>
            <a:r>
              <a:rPr lang="en-GB" sz="900"/>
              <a:t>Insert sponsorship mark here</a:t>
            </a:r>
            <a:endParaRPr lang="en-GB"/>
          </a:p>
        </p:txBody>
      </p:sp>
      <p:sp>
        <p:nvSpPr>
          <p:cNvPr id="8" name="Text Placeholder 7"/>
          <p:cNvSpPr>
            <a:spLocks noGrp="1"/>
          </p:cNvSpPr>
          <p:nvPr>
            <p:ph type="body" sz="quarter" idx="15"/>
          </p:nvPr>
        </p:nvSpPr>
        <p:spPr>
          <a:xfrm>
            <a:off x="9370850" y="6018028"/>
            <a:ext cx="2319501" cy="363722"/>
          </a:xfrm>
        </p:spPr>
        <p:txBody>
          <a:bodyPr anchor="b" anchorCtr="0"/>
          <a:lstStyle>
            <a:lvl1pPr>
              <a:lnSpc>
                <a:spcPct val="100000"/>
              </a:lnSpc>
              <a:defRPr sz="95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1857322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0" name="Date Placeholder 29"/>
          <p:cNvSpPr>
            <a:spLocks noGrp="1"/>
          </p:cNvSpPr>
          <p:nvPr>
            <p:ph type="dt" sz="half" idx="10"/>
          </p:nvPr>
        </p:nvSpPr>
        <p:spPr/>
        <p:txBody>
          <a:bodyPr/>
          <a:lstStyle>
            <a:lvl1pPr>
              <a:defRPr>
                <a:solidFill>
                  <a:srgbClr val="FFFFFF"/>
                </a:solidFill>
              </a:defRPr>
            </a:lvl1pPr>
            <a:extLst/>
          </a:lstStyle>
          <a:p>
            <a:fld id="{2BC8991A-9F51-42B9-86E8-33A2D780615B}" type="datetimeFigureOut">
              <a:rPr lang="en-US" smtClean="0"/>
              <a:t>09/02/2023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61AB2CD-3EED-4167-B766-CCE232974E7C}" type="slidenum">
              <a:rPr lang="en-US" smtClean="0"/>
              <a:t>‹#›</a:t>
            </a:fld>
            <a:endParaRPr lang="en-US"/>
          </a:p>
        </p:txBody>
      </p:sp>
    </p:spTree>
    <p:extLst>
      <p:ext uri="{BB962C8B-B14F-4D97-AF65-F5344CB8AC3E}">
        <p14:creationId xmlns:p14="http://schemas.microsoft.com/office/powerpoint/2010/main" val="361581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501651" y="1705670"/>
            <a:ext cx="10541000" cy="1592403"/>
          </a:xfrm>
        </p:spPr>
        <p:txBody>
          <a:bodyPr anchor="b"/>
          <a:lstStyle>
            <a:lvl1pPr>
              <a:lnSpc>
                <a:spcPct val="95000"/>
              </a:lnSpc>
              <a:defRPr sz="3600" b="1">
                <a:solidFill>
                  <a:schemeClr val="tx1"/>
                </a:solidFill>
                <a:latin typeface="+mj-lt"/>
                <a:ea typeface="Open Sans" panose="020B0606030504020204" pitchFamily="34" charset="0"/>
                <a:cs typeface="Calibri" panose="020F050202020403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501651" y="3429000"/>
            <a:ext cx="10541000" cy="1566532"/>
          </a:xfrm>
        </p:spPr>
        <p:txBody>
          <a:bodyPr lIns="0" tIns="0" rIns="0" bIns="0">
            <a:noAutofit/>
          </a:bodyPr>
          <a:lstStyle>
            <a:lvl1pPr marL="0" indent="0">
              <a:lnSpc>
                <a:spcPct val="95000"/>
              </a:lnSpc>
              <a:spcAft>
                <a:spcPts val="0"/>
              </a:spcAft>
              <a:buNone/>
              <a:defRPr sz="3600">
                <a:solidFill>
                  <a:schemeClr val="tx1"/>
                </a:solidFill>
                <a:latin typeface="+mn-lt"/>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630704024"/>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01651" y="1628775"/>
            <a:ext cx="9277349" cy="4752975"/>
          </a:xfrm>
          <a:prstGeom prst="rect">
            <a:avLst/>
          </a:prstGeom>
        </p:spPr>
        <p:txBody>
          <a:bodyPr>
            <a:normAutofit/>
          </a:bodyPr>
          <a:lstStyle>
            <a:lvl1pPr>
              <a:spcBef>
                <a:spcPts val="3600"/>
              </a:spcBef>
              <a:defRPr sz="22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395242462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etter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8862256" y="405929"/>
            <a:ext cx="2804160" cy="1027760"/>
          </a:xfrm>
        </p:spPr>
        <p:txBody>
          <a:bodyPr/>
          <a:lstStyle>
            <a:lvl1pPr>
              <a:spcBef>
                <a:spcPts val="185"/>
              </a:spcBef>
              <a:defRPr sz="923">
                <a:solidFill>
                  <a:schemeClr val="tx1"/>
                </a:solidFill>
              </a:defRPr>
            </a:lvl1pPr>
            <a:lvl2pPr>
              <a:defRPr sz="969">
                <a:solidFill>
                  <a:schemeClr val="tx2"/>
                </a:solidFill>
              </a:defRPr>
            </a:lvl2pPr>
            <a:lvl3pPr>
              <a:defRPr sz="969">
                <a:solidFill>
                  <a:schemeClr val="tx2"/>
                </a:solidFill>
              </a:defRPr>
            </a:lvl3pPr>
            <a:lvl4pPr>
              <a:defRPr sz="923">
                <a:solidFill>
                  <a:schemeClr val="tx2"/>
                </a:solidFill>
              </a:defRPr>
            </a:lvl4pPr>
            <a:lvl5pPr>
              <a:defRPr sz="923">
                <a:solidFill>
                  <a:schemeClr val="tx2"/>
                </a:solidFill>
              </a:defRPr>
            </a:lvl5pPr>
          </a:lstStyle>
          <a:p>
            <a:pPr lvl="0"/>
            <a:r>
              <a:rPr lang="en-US"/>
              <a:t>Click to edit Master text styles</a:t>
            </a:r>
          </a:p>
        </p:txBody>
      </p:sp>
      <p:sp>
        <p:nvSpPr>
          <p:cNvPr id="7" name="Text Placeholder 6"/>
          <p:cNvSpPr>
            <a:spLocks noGrp="1"/>
          </p:cNvSpPr>
          <p:nvPr>
            <p:ph type="body" sz="quarter" idx="11"/>
          </p:nvPr>
        </p:nvSpPr>
        <p:spPr>
          <a:xfrm>
            <a:off x="525586" y="1700214"/>
            <a:ext cx="2766255" cy="4656835"/>
          </a:xfrm>
        </p:spPr>
        <p:txBody>
          <a:bodyPr/>
          <a:lstStyle>
            <a:lvl1pPr>
              <a:spcBef>
                <a:spcPts val="0"/>
              </a:spcBef>
              <a:spcAft>
                <a:spcPts val="554"/>
              </a:spcAft>
              <a:defRPr sz="969"/>
            </a:lvl1pPr>
            <a:lvl2pPr>
              <a:spcBef>
                <a:spcPts val="277"/>
              </a:spcBef>
              <a:defRPr/>
            </a:lvl2pPr>
            <a:lvl3pPr>
              <a:spcBef>
                <a:spcPts val="277"/>
              </a:spcBef>
              <a:defRPr/>
            </a:lvl3pPr>
            <a:lvl4pPr>
              <a:spcBef>
                <a:spcPts val="277"/>
              </a:spcBef>
              <a:defRPr/>
            </a:lvl4pPr>
            <a:lvl5pPr>
              <a:spcBef>
                <a:spcPts val="277"/>
              </a:spcBef>
              <a:defRPr/>
            </a:lvl5pPr>
          </a:lstStyle>
          <a:p>
            <a:pPr lvl="0"/>
            <a:r>
              <a:rPr lang="en-US"/>
              <a:t>Click to edit Master text styles</a:t>
            </a:r>
          </a:p>
        </p:txBody>
      </p:sp>
      <p:sp>
        <p:nvSpPr>
          <p:cNvPr id="9" name="Text Placeholder 8"/>
          <p:cNvSpPr>
            <a:spLocks noGrp="1"/>
          </p:cNvSpPr>
          <p:nvPr>
            <p:ph type="body" sz="quarter" idx="12"/>
          </p:nvPr>
        </p:nvSpPr>
        <p:spPr>
          <a:xfrm>
            <a:off x="3780369" y="1700212"/>
            <a:ext cx="7886049" cy="4657726"/>
          </a:xfrm>
        </p:spPr>
        <p:txBody>
          <a:bodyPr/>
          <a:lstStyle>
            <a:lvl1pPr>
              <a:spcBef>
                <a:spcPts val="1662"/>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0" name="Group 19">
            <a:extLst>
              <a:ext uri="{FF2B5EF4-FFF2-40B4-BE49-F238E27FC236}">
                <a16:creationId xmlns:a16="http://schemas.microsoft.com/office/drawing/2014/main" id="{DAA751F6-96CD-4D47-9334-26CB35377F81}"/>
              </a:ext>
            </a:extLst>
          </p:cNvPr>
          <p:cNvGrpSpPr/>
          <p:nvPr/>
        </p:nvGrpSpPr>
        <p:grpSpPr>
          <a:xfrm>
            <a:off x="503988" y="378000"/>
            <a:ext cx="2160000" cy="307976"/>
            <a:chOff x="398463" y="404813"/>
            <a:chExt cx="1627187" cy="307976"/>
          </a:xfrm>
          <a:solidFill>
            <a:schemeClr val="tx1"/>
          </a:solidFill>
        </p:grpSpPr>
        <p:sp>
          <p:nvSpPr>
            <p:cNvPr id="21" name="Oval 5">
              <a:extLst>
                <a:ext uri="{FF2B5EF4-FFF2-40B4-BE49-F238E27FC236}">
                  <a16:creationId xmlns:a16="http://schemas.microsoft.com/office/drawing/2014/main" id="{208AFD29-2473-4B74-B317-20817E37D163}"/>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2" name="Freeform 6">
              <a:extLst>
                <a:ext uri="{FF2B5EF4-FFF2-40B4-BE49-F238E27FC236}">
                  <a16:creationId xmlns:a16="http://schemas.microsoft.com/office/drawing/2014/main" id="{34A35AAC-FF34-4B4D-B2F4-E62F3556D17C}"/>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3" name="Rectangle 7">
              <a:extLst>
                <a:ext uri="{FF2B5EF4-FFF2-40B4-BE49-F238E27FC236}">
                  <a16:creationId xmlns:a16="http://schemas.microsoft.com/office/drawing/2014/main" id="{3A260268-5F2D-4ED9-BC62-469BD612FB9E}"/>
                </a:ext>
              </a:extLst>
            </p:cNvPr>
            <p:cNvSpPr>
              <a:spLocks noChangeArrowheads="1"/>
            </p:cNvSpPr>
            <p:nvPr/>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4" name="Freeform 8">
              <a:extLst>
                <a:ext uri="{FF2B5EF4-FFF2-40B4-BE49-F238E27FC236}">
                  <a16:creationId xmlns:a16="http://schemas.microsoft.com/office/drawing/2014/main" id="{B89B9D2F-BC9E-4F1B-8627-B2EF4F0C6B11}"/>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5" name="Rectangle 9">
              <a:extLst>
                <a:ext uri="{FF2B5EF4-FFF2-40B4-BE49-F238E27FC236}">
                  <a16:creationId xmlns:a16="http://schemas.microsoft.com/office/drawing/2014/main" id="{2B0A675B-0F0F-403D-BC22-B4B8F2728985}"/>
                </a:ext>
              </a:extLst>
            </p:cNvPr>
            <p:cNvSpPr>
              <a:spLocks noChangeArrowheads="1"/>
            </p:cNvSpPr>
            <p:nvPr/>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6" name="Rectangle 10">
              <a:extLst>
                <a:ext uri="{FF2B5EF4-FFF2-40B4-BE49-F238E27FC236}">
                  <a16:creationId xmlns:a16="http://schemas.microsoft.com/office/drawing/2014/main" id="{9471D3B0-20F4-47CE-8982-C04B5F3D9105}"/>
                </a:ext>
              </a:extLst>
            </p:cNvPr>
            <p:cNvSpPr>
              <a:spLocks noChangeArrowheads="1"/>
            </p:cNvSpPr>
            <p:nvPr/>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7" name="Freeform 11">
              <a:extLst>
                <a:ext uri="{FF2B5EF4-FFF2-40B4-BE49-F238E27FC236}">
                  <a16:creationId xmlns:a16="http://schemas.microsoft.com/office/drawing/2014/main" id="{1A3CB533-5498-4F6B-BF48-FF0372CE9F50}"/>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8" name="Freeform 12">
              <a:extLst>
                <a:ext uri="{FF2B5EF4-FFF2-40B4-BE49-F238E27FC236}">
                  <a16:creationId xmlns:a16="http://schemas.microsoft.com/office/drawing/2014/main" id="{3C454093-5492-4277-8415-5B9CB1FF980D}"/>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29" name="Freeform 13">
              <a:extLst>
                <a:ext uri="{FF2B5EF4-FFF2-40B4-BE49-F238E27FC236}">
                  <a16:creationId xmlns:a16="http://schemas.microsoft.com/office/drawing/2014/main" id="{F749E689-4E6D-481F-99B3-D26F79BE3992}"/>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sp>
          <p:nvSpPr>
            <p:cNvPr id="30" name="Freeform 14">
              <a:extLst>
                <a:ext uri="{FF2B5EF4-FFF2-40B4-BE49-F238E27FC236}">
                  <a16:creationId xmlns:a16="http://schemas.microsoft.com/office/drawing/2014/main" id="{C9A105F6-34CE-4A24-8EB2-03938467557A}"/>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solidFill>
                  <a:schemeClr val="bg1"/>
                </a:solidFill>
              </a:endParaRPr>
            </a:p>
          </p:txBody>
        </p:sp>
      </p:grpSp>
    </p:spTree>
    <p:extLst>
      <p:ext uri="{BB962C8B-B14F-4D97-AF65-F5344CB8AC3E}">
        <p14:creationId xmlns:p14="http://schemas.microsoft.com/office/powerpoint/2010/main" val="253531973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01651" y="1665289"/>
            <a:ext cx="9277349" cy="4716463"/>
          </a:xfrm>
          <a:prstGeom prst="rect">
            <a:avLst/>
          </a:prstGeom>
        </p:spPr>
        <p:txBody>
          <a:bodyPr/>
          <a:lstStyle>
            <a:lvl1pPr>
              <a:tabLst>
                <a:tab pos="6729413" algn="r"/>
              </a:tabLst>
              <a:defRPr>
                <a:latin typeface="+mn-lt"/>
              </a:defRPr>
            </a:lvl1pPr>
            <a:lvl2pPr>
              <a:tabLst>
                <a:tab pos="6729413" algn="r"/>
              </a:tabLst>
              <a:defRPr>
                <a:latin typeface="+mj-lt"/>
              </a:defRPr>
            </a:lvl2pPr>
            <a:lvl3pPr>
              <a:tabLst>
                <a:tab pos="6729413" algn="r"/>
              </a:tabLst>
              <a:defRPr>
                <a:latin typeface="+mn-lt"/>
              </a:defRPr>
            </a:lvl3pPr>
            <a:lvl4pPr>
              <a:tabLst>
                <a:tab pos="6729413" algn="r"/>
              </a:tabLst>
              <a:defRPr>
                <a:latin typeface="+mn-lt"/>
              </a:defRPr>
            </a:lvl4pPr>
            <a:lvl5pPr>
              <a:tabLst>
                <a:tab pos="5029200" algn="r"/>
              </a:tabLst>
              <a:defRPr baseline="0">
                <a:latin typeface="+mn-lt"/>
              </a:defRPr>
            </a:lvl5pPr>
            <a:lvl6pPr>
              <a:tabLst>
                <a:tab pos="6729413" algn="r"/>
              </a:tabLst>
              <a:defRPr/>
            </a:lvl6pPr>
            <a:lvl7pPr>
              <a:tabLst>
                <a:tab pos="6729413" algn="r"/>
              </a:tabLst>
              <a:defRPr/>
            </a:lvl7pPr>
            <a:lvl8pPr>
              <a:tabLst>
                <a:tab pos="6729413" algn="r"/>
              </a:tabLst>
              <a:defRPr/>
            </a:lvl8pPr>
            <a:lvl9pPr>
              <a:tabLst>
                <a:tab pos="6729413"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Placeholder 1"/>
          <p:cNvSpPr>
            <a:spLocks noGrp="1"/>
          </p:cNvSpPr>
          <p:nvPr>
            <p:ph type="title" hasCustomPrompt="1"/>
          </p:nvPr>
        </p:nvSpPr>
        <p:spPr>
          <a:xfrm>
            <a:off x="501652" y="317500"/>
            <a:ext cx="11180232" cy="698501"/>
          </a:xfrm>
          <a:prstGeom prst="rect">
            <a:avLst/>
          </a:prstGeom>
        </p:spPr>
        <p:txBody>
          <a:bodyPr vert="horz" lIns="0" tIns="0" rIns="0" bIns="0" rtlCol="0" anchor="t" anchorCtr="0">
            <a:noAutofit/>
          </a:bodyPr>
          <a:lstStyle>
            <a:lvl1pPr>
              <a:defRPr/>
            </a:lvl1pPr>
          </a:lstStyle>
          <a:p>
            <a:r>
              <a:rPr lang="en-US"/>
              <a:t>Click to add title</a:t>
            </a:r>
          </a:p>
        </p:txBody>
      </p:sp>
    </p:spTree>
    <p:extLst>
      <p:ext uri="{BB962C8B-B14F-4D97-AF65-F5344CB8AC3E}">
        <p14:creationId xmlns:p14="http://schemas.microsoft.com/office/powerpoint/2010/main" val="196904161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01651" y="317501"/>
            <a:ext cx="11188700" cy="698500"/>
          </a:xfrm>
          <a:prstGeom prst="rect">
            <a:avLst/>
          </a:prstGeom>
        </p:spPr>
        <p:txBody>
          <a:bodyPr vert="horz" lIns="0" tIns="0" rIns="0" bIns="0" rtlCol="0" anchor="t" anchorCtr="0">
            <a:noAutofit/>
          </a:bodyPr>
          <a:lstStyle>
            <a:lvl1pPr>
              <a:defRPr/>
            </a:lvl1pPr>
          </a:lstStyle>
          <a:p>
            <a:r>
              <a:rPr lang="en-US" noProof="0"/>
              <a:t>Click to add title</a:t>
            </a:r>
          </a:p>
        </p:txBody>
      </p:sp>
      <p:sp>
        <p:nvSpPr>
          <p:cNvPr id="5" name="Picture Placeholder 9"/>
          <p:cNvSpPr>
            <a:spLocks noGrp="1"/>
          </p:cNvSpPr>
          <p:nvPr>
            <p:ph type="pic" sz="quarter" idx="15"/>
          </p:nvPr>
        </p:nvSpPr>
        <p:spPr>
          <a:xfrm>
            <a:off x="5450351" y="1701801"/>
            <a:ext cx="6240000" cy="4679950"/>
          </a:xfrm>
        </p:spPr>
        <p:txBody>
          <a:bodyPr/>
          <a:lstStyle/>
          <a:p>
            <a:r>
              <a:rPr lang="en-US" noProof="0"/>
              <a:t>Click icon to add picture</a:t>
            </a:r>
          </a:p>
        </p:txBody>
      </p:sp>
      <p:sp>
        <p:nvSpPr>
          <p:cNvPr id="6" name="Content Placeholder 3"/>
          <p:cNvSpPr>
            <a:spLocks noGrp="1"/>
          </p:cNvSpPr>
          <p:nvPr>
            <p:ph sz="quarter" idx="10"/>
          </p:nvPr>
        </p:nvSpPr>
        <p:spPr>
          <a:xfrm>
            <a:off x="501651" y="1665289"/>
            <a:ext cx="4456429" cy="4716463"/>
          </a:xfrm>
          <a:prstGeom prst="rect">
            <a:avLst/>
          </a:prstGeom>
        </p:spPr>
        <p:txBody>
          <a:bodyPr/>
          <a:lstStyle>
            <a:lvl1pPr>
              <a:tabLst>
                <a:tab pos="5029200" algn="r"/>
              </a:tabLst>
              <a:defRPr>
                <a:latin typeface="+mn-lt"/>
              </a:defRPr>
            </a:lvl1pPr>
            <a:lvl2pPr>
              <a:tabLst>
                <a:tab pos="5029200" algn="r"/>
              </a:tabLst>
              <a:defRPr>
                <a:latin typeface="+mj-lt"/>
              </a:defRPr>
            </a:lvl2pPr>
            <a:lvl3pPr>
              <a:tabLst>
                <a:tab pos="5029200" algn="r"/>
              </a:tabLst>
              <a:defRPr>
                <a:latin typeface="+mn-lt"/>
              </a:defRPr>
            </a:lvl3pPr>
            <a:lvl4pPr>
              <a:tabLst>
                <a:tab pos="5029200" algn="r"/>
              </a:tabLst>
              <a:defRPr>
                <a:latin typeface="+mn-lt"/>
              </a:defRPr>
            </a:lvl4pPr>
            <a:lvl5pPr>
              <a:tabLst>
                <a:tab pos="5029200" algn="r"/>
              </a:tabLst>
              <a:defRPr baseline="0">
                <a:latin typeface="+mn-l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03190891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501651" y="317501"/>
            <a:ext cx="11188700" cy="698500"/>
          </a:xfrm>
        </p:spPr>
        <p:txBody>
          <a:bodyPr/>
          <a:lstStyle/>
          <a:p>
            <a:r>
              <a:rPr lang="en-US"/>
              <a:t>Click to edit Master title style</a:t>
            </a:r>
          </a:p>
        </p:txBody>
      </p:sp>
      <p:sp>
        <p:nvSpPr>
          <p:cNvPr id="14" name="Text Placeholder 18"/>
          <p:cNvSpPr>
            <a:spLocks noGrp="1"/>
          </p:cNvSpPr>
          <p:nvPr>
            <p:ph idx="1"/>
          </p:nvPr>
        </p:nvSpPr>
        <p:spPr>
          <a:xfrm>
            <a:off x="501651" y="1665289"/>
            <a:ext cx="11165416" cy="4716463"/>
          </a:xfrm>
          <a:prstGeom prst="rect">
            <a:avLst/>
          </a:prstGeom>
        </p:spPr>
        <p:txBody>
          <a:bodyPr vert="horz" lIns="0" tIns="0" rIns="0" bIns="0" rtlCol="0">
            <a:normAutofit/>
          </a:bodyPr>
          <a:lstStyle>
            <a:lvl1pPr>
              <a:defRPr>
                <a:latin typeface="+mn-lt"/>
              </a:defRPr>
            </a:lvl1pPr>
            <a:lvl2pPr>
              <a:defRPr>
                <a:latin typeface="+mj-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127458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ags" Target="../tags/tag1.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35"/>
            </p:custDataLst>
            <p:extLst>
              <p:ext uri="{D42A27DB-BD31-4B8C-83A1-F6EECF244321}">
                <p14:modId xmlns:p14="http://schemas.microsoft.com/office/powerpoint/2010/main" val="3585522398"/>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36" imgW="270" imgH="270" progId="TCLayout.ActiveDocument.1">
                  <p:embed/>
                </p:oleObj>
              </mc:Choice>
              <mc:Fallback>
                <p:oleObj name="think-cell Slide" r:id="rId36" imgW="270" imgH="270" progId="TCLayout.ActiveDocument.1">
                  <p:embed/>
                  <p:pic>
                    <p:nvPicPr>
                      <p:cNvPr id="4" name="Object 3" hidden="1"/>
                      <p:cNvPicPr/>
                      <p:nvPr/>
                    </p:nvPicPr>
                    <p:blipFill>
                      <a:blip r:embed="rId37"/>
                      <a:stretch>
                        <a:fillRect/>
                      </a:stretch>
                    </p:blipFill>
                    <p:spPr>
                      <a:xfrm>
                        <a:off x="2118"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501651" y="317501"/>
            <a:ext cx="11188700" cy="309820"/>
          </a:xfrm>
          <a:prstGeom prst="rect">
            <a:avLst/>
          </a:prstGeom>
        </p:spPr>
        <p:txBody>
          <a:bodyPr vert="horz" lIns="0" tIns="0" rIns="0" bIns="0" rtlCol="0" anchor="t" anchorCtr="0">
            <a:noAutofit/>
          </a:bodyPr>
          <a:lstStyle/>
          <a:p>
            <a:r>
              <a:rPr lang="en-US" noProof="0"/>
              <a:t>Click to edit Master title style</a:t>
            </a:r>
          </a:p>
        </p:txBody>
      </p:sp>
      <p:sp>
        <p:nvSpPr>
          <p:cNvPr id="15" name="TextBox 14"/>
          <p:cNvSpPr txBox="1"/>
          <p:nvPr/>
        </p:nvSpPr>
        <p:spPr>
          <a:xfrm>
            <a:off x="6335184" y="6477000"/>
            <a:ext cx="4896560" cy="276999"/>
          </a:xfrm>
          <a:prstGeom prst="rect">
            <a:avLst/>
          </a:prstGeom>
          <a:noFill/>
        </p:spPr>
        <p:txBody>
          <a:bodyPr wrap="square" lIns="0" tIns="0" rIns="0" bIns="0" rtlCol="0">
            <a:spAutoFit/>
          </a:bodyPr>
          <a:lstStyle/>
          <a:p>
            <a:pPr marL="0" indent="0" algn="r">
              <a:spcBef>
                <a:spcPts val="0"/>
              </a:spcBef>
              <a:buSzPct val="100000"/>
              <a:buFont typeface="Arial"/>
              <a:buNone/>
            </a:pPr>
            <a:r>
              <a:rPr lang="en-US" sz="900" noProof="0">
                <a:solidFill>
                  <a:schemeClr val="tx1"/>
                </a:solidFill>
                <a:latin typeface="Calibri" panose="020F0502020204030204" pitchFamily="34" charset="0"/>
                <a:cs typeface="Calibri" panose="020F0502020204030204" pitchFamily="34" charset="0"/>
              </a:rPr>
              <a:t>Presentation title</a:t>
            </a:r>
            <a:br>
              <a:rPr lang="en-US" sz="900" noProof="0">
                <a:solidFill>
                  <a:schemeClr val="tx1"/>
                </a:solidFill>
                <a:latin typeface="Calibri" panose="020F0502020204030204" pitchFamily="34" charset="0"/>
                <a:cs typeface="Calibri" panose="020F0502020204030204" pitchFamily="34" charset="0"/>
              </a:rPr>
            </a:br>
            <a:r>
              <a:rPr lang="en-US" sz="900" noProof="0">
                <a:solidFill>
                  <a:schemeClr val="tx1"/>
                </a:solidFill>
                <a:latin typeface="Calibri" panose="020F0502020204030204" pitchFamily="34" charset="0"/>
                <a:cs typeface="Calibri" panose="020F0502020204030204" pitchFamily="34" charset="0"/>
              </a:rPr>
              <a:t>[To edit, click View &gt; Slide Master &gt; Slide Master]</a:t>
            </a:r>
          </a:p>
        </p:txBody>
      </p:sp>
      <p:sp>
        <p:nvSpPr>
          <p:cNvPr id="18" name="TextBox 17"/>
          <p:cNvSpPr txBox="1"/>
          <p:nvPr/>
        </p:nvSpPr>
        <p:spPr>
          <a:xfrm>
            <a:off x="501649" y="6477001"/>
            <a:ext cx="5355168" cy="276999"/>
          </a:xfrm>
          <a:prstGeom prst="rect">
            <a:avLst/>
          </a:prstGeom>
          <a:noFill/>
        </p:spPr>
        <p:txBody>
          <a:bodyPr wrap="square" lIns="0" tIns="0" rIns="0" bIns="0" rtlCol="0">
            <a:spAutoFit/>
          </a:bodyPr>
          <a:lstStyle/>
          <a:p>
            <a:pPr marL="0" indent="0">
              <a:spcBef>
                <a:spcPts val="600"/>
              </a:spcBef>
              <a:buSzPct val="100000"/>
              <a:buFont typeface="Arial"/>
              <a:buNone/>
            </a:pPr>
            <a:r>
              <a:rPr lang="en-US" sz="900" noProof="0">
                <a:solidFill>
                  <a:schemeClr val="tx1"/>
                </a:solidFill>
                <a:latin typeface="Calibri" panose="020F0502020204030204" pitchFamily="34" charset="0"/>
                <a:cs typeface="Calibri" panose="020F0502020204030204" pitchFamily="34" charset="0"/>
              </a:rPr>
              <a:t>Member firms and DTTL: Insert appropriate copyright</a:t>
            </a:r>
            <a:br>
              <a:rPr lang="en-US" sz="900" noProof="0">
                <a:solidFill>
                  <a:schemeClr val="tx1"/>
                </a:solidFill>
                <a:latin typeface="Calibri" panose="020F0502020204030204" pitchFamily="34" charset="0"/>
                <a:cs typeface="Calibri" panose="020F0502020204030204" pitchFamily="34" charset="0"/>
              </a:rPr>
            </a:br>
            <a:r>
              <a:rPr lang="en-US" sz="900" noProof="0">
                <a:solidFill>
                  <a:schemeClr val="tx1"/>
                </a:solidFill>
                <a:latin typeface="Calibri" panose="020F0502020204030204" pitchFamily="34" charset="0"/>
                <a:cs typeface="Calibri" panose="020F0502020204030204" pitchFamily="34" charset="0"/>
              </a:rPr>
              <a:t>[To edit, click View &gt; Slide Master &gt; Slide Master]</a:t>
            </a:r>
          </a:p>
        </p:txBody>
      </p:sp>
      <p:sp>
        <p:nvSpPr>
          <p:cNvPr id="19" name="Text Placeholder 18"/>
          <p:cNvSpPr>
            <a:spLocks noGrp="1"/>
          </p:cNvSpPr>
          <p:nvPr>
            <p:ph type="body" idx="1"/>
          </p:nvPr>
        </p:nvSpPr>
        <p:spPr>
          <a:xfrm>
            <a:off x="501650" y="1665289"/>
            <a:ext cx="11188700" cy="4716462"/>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TextBox 2"/>
          <p:cNvSpPr txBox="1"/>
          <p:nvPr/>
        </p:nvSpPr>
        <p:spPr>
          <a:xfrm>
            <a:off x="11382377" y="6477001"/>
            <a:ext cx="307975" cy="138499"/>
          </a:xfrm>
          <a:prstGeom prst="rect">
            <a:avLst/>
          </a:prstGeom>
          <a:noFill/>
        </p:spPr>
        <p:txBody>
          <a:bodyPr wrap="square" lIns="0" tIns="0" rIns="0" bIns="0" rtlCol="0">
            <a:spAutoFit/>
          </a:bodyPr>
          <a:lstStyle/>
          <a:p>
            <a:pPr marL="0" indent="0" algn="r">
              <a:spcBef>
                <a:spcPts val="600"/>
              </a:spcBef>
              <a:buSzPct val="100000"/>
              <a:buFont typeface="Arial"/>
              <a:buNone/>
            </a:pPr>
            <a:fld id="{C58DF478-B544-4ED8-9ED4-6A2648E2D233}" type="slidenum">
              <a:rPr lang="en-US" sz="900" noProof="0" smtClean="0">
                <a:solidFill>
                  <a:schemeClr val="tx1"/>
                </a:solidFill>
                <a:latin typeface="Calibri" panose="020F0502020204030204" pitchFamily="34" charset="0"/>
                <a:cs typeface="Calibri" panose="020F0502020204030204" pitchFamily="34" charset="0"/>
              </a:rPr>
              <a:pPr marL="0" indent="0" algn="r">
                <a:spcBef>
                  <a:spcPts val="600"/>
                </a:spcBef>
                <a:buSzPct val="100000"/>
                <a:buFont typeface="Arial"/>
                <a:buNone/>
              </a:pPr>
              <a:t>‹#›</a:t>
            </a:fld>
            <a:endParaRPr lang="en-US" sz="900" noProof="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371638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 id="2147483727" r:id="rId21"/>
    <p:sldLayoutId id="2147483728" r:id="rId22"/>
    <p:sldLayoutId id="2147483729" r:id="rId23"/>
    <p:sldLayoutId id="2147483730" r:id="rId24"/>
    <p:sldLayoutId id="2147483731" r:id="rId25"/>
    <p:sldLayoutId id="2147483732" r:id="rId26"/>
    <p:sldLayoutId id="2147483733" r:id="rId27"/>
    <p:sldLayoutId id="2147483734" r:id="rId28"/>
    <p:sldLayoutId id="2147483735" r:id="rId29"/>
    <p:sldLayoutId id="2147483736" r:id="rId30"/>
    <p:sldLayoutId id="2147483737" r:id="rId31"/>
    <p:sldLayoutId id="2147483738" r:id="rId32"/>
    <p:sldLayoutId id="2147483739" r:id="rId33"/>
  </p:sldLayoutIdLst>
  <p:transition>
    <p:fade/>
  </p:transition>
  <p:txStyles>
    <p:titleStyle>
      <a:lvl1pPr algn="l" defTabSz="914400" rtl="0" eaLnBrk="1" latinLnBrk="0" hangingPunct="1">
        <a:spcBef>
          <a:spcPct val="0"/>
        </a:spcBef>
        <a:buNone/>
        <a:defRPr sz="2100" kern="1200">
          <a:solidFill>
            <a:schemeClr val="tx1"/>
          </a:solidFill>
          <a:latin typeface="+mn-lt"/>
          <a:ea typeface="+mj-ea"/>
          <a:cs typeface="Calibri Light" panose="020F0302020204030204" pitchFamily="34" charset="0"/>
        </a:defRPr>
      </a:lvl1pPr>
    </p:titleStyle>
    <p:bodyStyle>
      <a:lvl1pPr marL="0" indent="0" algn="l" defTabSz="914400" rtl="0" eaLnBrk="1" latinLnBrk="0" hangingPunct="1">
        <a:spcBef>
          <a:spcPts val="0"/>
        </a:spcBef>
        <a:spcAft>
          <a:spcPts val="1000"/>
        </a:spcAft>
        <a:buSzPct val="100000"/>
        <a:buFont typeface="Arial" panose="020B0604020202020204" pitchFamily="34" charset="0"/>
        <a:buNone/>
        <a:defRPr sz="1300" b="0" kern="1200">
          <a:solidFill>
            <a:schemeClr val="tx1"/>
          </a:solidFill>
          <a:latin typeface="+mn-lt"/>
          <a:ea typeface="+mn-ea"/>
          <a:cs typeface="Calibri Light" panose="020F0302020204030204" pitchFamily="34" charset="0"/>
        </a:defRPr>
      </a:lvl1pPr>
      <a:lvl2pPr marL="0" indent="0" algn="l" defTabSz="914400" rtl="0" eaLnBrk="1" latinLnBrk="0" hangingPunct="1">
        <a:spcBef>
          <a:spcPts val="0"/>
        </a:spcBef>
        <a:spcAft>
          <a:spcPts val="1000"/>
        </a:spcAft>
        <a:buClrTx/>
        <a:buSzPct val="100000"/>
        <a:buFont typeface="Arial"/>
        <a:buNone/>
        <a:defRPr lang="en-US" sz="1300" b="1" kern="1200" dirty="0" smtClean="0">
          <a:solidFill>
            <a:schemeClr val="tx1"/>
          </a:solidFill>
          <a:latin typeface="+mj-lt"/>
          <a:ea typeface="+mn-ea"/>
          <a:cs typeface="Calibri Light" panose="020F0302020204030204" pitchFamily="34" charset="0"/>
        </a:defRPr>
      </a:lvl2pPr>
      <a:lvl3pPr marL="176400" indent="-176400" algn="l" defTabSz="914400" rtl="0" eaLnBrk="1" latinLnBrk="0" hangingPunct="1">
        <a:spcBef>
          <a:spcPts val="0"/>
        </a:spcBef>
        <a:spcAft>
          <a:spcPts val="1000"/>
        </a:spcAft>
        <a:buClrTx/>
        <a:buSzPct val="100000"/>
        <a:buFont typeface="Arial" panose="020B0604020202020204" pitchFamily="34" charset="0"/>
        <a:buChar char="•"/>
        <a:defRPr lang="en-US" sz="1300" kern="1200" dirty="0" smtClean="0">
          <a:solidFill>
            <a:schemeClr val="tx1"/>
          </a:solidFill>
          <a:latin typeface="+mn-lt"/>
          <a:ea typeface="+mn-ea"/>
          <a:cs typeface="Calibri Light" panose="020F0302020204030204" pitchFamily="34" charset="0"/>
        </a:defRPr>
      </a:lvl3pPr>
      <a:lvl4pPr marL="356400" indent="-176400" algn="l" defTabSz="914400" rtl="0" eaLnBrk="1" latinLnBrk="0" hangingPunct="1">
        <a:spcBef>
          <a:spcPts val="0"/>
        </a:spcBef>
        <a:spcAft>
          <a:spcPts val="1000"/>
        </a:spcAft>
        <a:buClrTx/>
        <a:buSzPct val="100000"/>
        <a:buFont typeface="Verdana" panose="020B0604030504040204" pitchFamily="34" charset="0"/>
        <a:buChar char="−"/>
        <a:defRPr lang="en-US" sz="1300" kern="1200" baseline="0" dirty="0" smtClean="0">
          <a:solidFill>
            <a:schemeClr val="tx1"/>
          </a:solidFill>
          <a:latin typeface="+mn-lt"/>
          <a:ea typeface="+mn-ea"/>
          <a:cs typeface="Calibri Light" panose="020F0302020204030204" pitchFamily="34" charset="0"/>
        </a:defRPr>
      </a:lvl4pPr>
      <a:lvl5pPr marL="532800" indent="-176400" algn="l" defTabSz="798513" rtl="0" eaLnBrk="1" latinLnBrk="0" hangingPunct="1">
        <a:spcBef>
          <a:spcPts val="0"/>
        </a:spcBef>
        <a:spcAft>
          <a:spcPts val="1000"/>
        </a:spcAft>
        <a:buClrTx/>
        <a:buSzPct val="100000"/>
        <a:buFont typeface="Verdana" panose="020B0604030504040204" pitchFamily="34" charset="0"/>
        <a:buChar char="−"/>
        <a:tabLst/>
        <a:defRPr lang="en-US" sz="1300" kern="1200" baseline="0" dirty="0" smtClean="0">
          <a:solidFill>
            <a:schemeClr val="tx1"/>
          </a:solidFill>
          <a:latin typeface="+mn-lt"/>
          <a:ea typeface="+mn-ea"/>
          <a:cs typeface="Calibri Light" panose="020F0302020204030204" pitchFamily="34" charset="0"/>
        </a:defRPr>
      </a:lvl5pPr>
      <a:lvl6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800" indent="-176400" algn="l" defTabSz="914400"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800" indent="-176400" algn="l" defTabSz="914400"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4">
          <p15:clr>
            <a:srgbClr val="F26B43"/>
          </p15:clr>
        </p15:guide>
        <p15:guide id="2" orient="horz" pos="2160">
          <p15:clr>
            <a:srgbClr val="F26B43"/>
          </p15:clr>
        </p15:guide>
        <p15:guide id="3" orient="horz" pos="4020">
          <p15:clr>
            <a:srgbClr val="F26B43"/>
          </p15:clr>
        </p15:guide>
        <p15:guide id="4" pos="237">
          <p15:clr>
            <a:srgbClr val="F26B43"/>
          </p15:clr>
        </p15:guide>
        <p15:guide id="5" pos="5523">
          <p15:clr>
            <a:srgbClr val="F26B43"/>
          </p15:clr>
        </p15:guide>
        <p15:guide id="6" orient="horz" pos="1071">
          <p15:clr>
            <a:srgbClr val="F26B43"/>
          </p15:clr>
        </p15:guide>
        <p15:guide id="7" orient="horz" pos="200">
          <p15:clr>
            <a:srgbClr val="F26B43"/>
          </p15:clr>
        </p15:guide>
        <p15:guide id="8" orient="horz" pos="4080">
          <p15:clr>
            <a:srgbClr val="F26B43"/>
          </p15:clr>
        </p15:guide>
        <p15:guide id="10" pos="3721">
          <p15:clr>
            <a:srgbClr val="F26B43"/>
          </p15:clr>
        </p15:guide>
        <p15:guide id="11" orient="horz" pos="236">
          <p15:clr>
            <a:srgbClr val="F26B43"/>
          </p15:clr>
        </p15:guide>
        <p15:guide id="12" pos="1022">
          <p15:clr>
            <a:srgbClr val="F26B43"/>
          </p15:clr>
        </p15:guide>
        <p15:guide id="13" pos="1137">
          <p15:clr>
            <a:srgbClr val="F26B43"/>
          </p15:clr>
        </p15:guide>
        <p15:guide id="14" pos="1920">
          <p15:clr>
            <a:srgbClr val="F26B43"/>
          </p15:clr>
        </p15:guide>
        <p15:guide id="15" pos="2033">
          <p15:clr>
            <a:srgbClr val="F26B43"/>
          </p15:clr>
        </p15:guide>
        <p15:guide id="16" pos="4620">
          <p15:clr>
            <a:srgbClr val="F26B43"/>
          </p15:clr>
        </p15:guide>
        <p15:guide id="17" pos="2823">
          <p15:clr>
            <a:srgbClr val="F26B43"/>
          </p15:clr>
        </p15:guide>
        <p15:guide id="18" pos="2937">
          <p15:clr>
            <a:srgbClr val="F26B43"/>
          </p15:clr>
        </p15:guide>
        <p15:guide id="19" pos="2880">
          <p15:clr>
            <a:srgbClr val="F26B43"/>
          </p15:clr>
        </p15:guide>
        <p15:guide id="20" pos="4734">
          <p15:clr>
            <a:srgbClr val="F26B43"/>
          </p15:clr>
        </p15:guide>
        <p15:guide id="21" orient="horz" pos="1049">
          <p15:clr>
            <a:srgbClr val="F26B43"/>
          </p15:clr>
        </p15:guide>
        <p15:guide id="22" orient="horz" pos="6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3.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AD8439-86B2-4817-AD59-FDE74E2BFBEC}"/>
              </a:ext>
            </a:extLst>
          </p:cNvPr>
          <p:cNvSpPr txBox="1"/>
          <p:nvPr/>
        </p:nvSpPr>
        <p:spPr>
          <a:xfrm>
            <a:off x="517236" y="2038119"/>
            <a:ext cx="11286982" cy="1831271"/>
          </a:xfrm>
          <a:prstGeom prst="rect">
            <a:avLst/>
          </a:prstGeom>
          <a:noFill/>
        </p:spPr>
        <p:txBody>
          <a:bodyPr wrap="square" rtlCol="0">
            <a:spAutoFit/>
          </a:bodyPr>
          <a:lstStyle/>
          <a:p>
            <a:pPr algn="ctr"/>
            <a:endParaRPr lang="ro-RO" sz="3500" dirty="0">
              <a:latin typeface="+mj-lt"/>
              <a:ea typeface="Verdana" panose="020B0604030504040204" pitchFamily="34" charset="0"/>
            </a:endParaRPr>
          </a:p>
          <a:p>
            <a:pPr algn="ctr"/>
            <a:endParaRPr lang="ro-RO" sz="3000" dirty="0">
              <a:latin typeface="+mj-lt"/>
              <a:ea typeface="Verdana" panose="020B0604030504040204" pitchFamily="34" charset="0"/>
            </a:endParaRPr>
          </a:p>
          <a:p>
            <a:pPr algn="ctr"/>
            <a:endParaRPr lang="ro-RO" sz="3000" dirty="0">
              <a:latin typeface="+mj-lt"/>
              <a:ea typeface="Verdana" panose="020B0604030504040204" pitchFamily="34" charset="0"/>
            </a:endParaRPr>
          </a:p>
          <a:p>
            <a:pPr algn="ctr"/>
            <a:endParaRPr lang="en-US" dirty="0">
              <a:latin typeface="+mj-lt"/>
              <a:ea typeface="Verdana" panose="020B0604030504040204" pitchFamily="34" charset="0"/>
            </a:endParaRPr>
          </a:p>
        </p:txBody>
      </p:sp>
      <p:sp>
        <p:nvSpPr>
          <p:cNvPr id="2" name="Rectangle 4">
            <a:extLst>
              <a:ext uri="{FF2B5EF4-FFF2-40B4-BE49-F238E27FC236}">
                <a16:creationId xmlns:a16="http://schemas.microsoft.com/office/drawing/2014/main" id="{36942183-F671-CB49-15E9-E04B93732E1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12" name="Rectangle 5">
            <a:extLst>
              <a:ext uri="{FF2B5EF4-FFF2-40B4-BE49-F238E27FC236}">
                <a16:creationId xmlns:a16="http://schemas.microsoft.com/office/drawing/2014/main" id="{56A672C8-DA38-5A11-449E-E856DB67EFB6}"/>
              </a:ext>
            </a:extLst>
          </p:cNvPr>
          <p:cNvSpPr>
            <a:spLocks noChangeArrowheads="1"/>
          </p:cNvSpPr>
          <p:nvPr/>
        </p:nvSpPr>
        <p:spPr bwMode="auto">
          <a:xfrm>
            <a:off x="0" y="723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6">
            <a:extLst>
              <a:ext uri="{FF2B5EF4-FFF2-40B4-BE49-F238E27FC236}">
                <a16:creationId xmlns:a16="http://schemas.microsoft.com/office/drawing/2014/main" id="{0D30AF72-B9D1-CE98-84C1-22A4D6B83C12}"/>
              </a:ext>
            </a:extLst>
          </p:cNvPr>
          <p:cNvSpPr>
            <a:spLocks noChangeArrowheads="1"/>
          </p:cNvSpPr>
          <p:nvPr/>
        </p:nvSpPr>
        <p:spPr bwMode="auto">
          <a:xfrm>
            <a:off x="2529391" y="146690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7">
            <a:extLst>
              <a:ext uri="{FF2B5EF4-FFF2-40B4-BE49-F238E27FC236}">
                <a16:creationId xmlns:a16="http://schemas.microsoft.com/office/drawing/2014/main" id="{7E3E9D44-9DF6-AADA-A649-ADDD656C8C38}"/>
              </a:ext>
            </a:extLst>
          </p:cNvPr>
          <p:cNvSpPr>
            <a:spLocks noChangeArrowheads="1"/>
          </p:cNvSpPr>
          <p:nvPr/>
        </p:nvSpPr>
        <p:spPr bwMode="auto">
          <a:xfrm>
            <a:off x="0" y="2300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 name="Picture 2" descr="E:\Users\valentina.niculae\AppData\Local\Microsoft\Windows\Temporary Internet Files\Content.Outlook\SLTB4R4H\PHOTO-2022-06-22-13-55-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782" y="1385180"/>
            <a:ext cx="11491029" cy="51966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0" y="2967335"/>
            <a:ext cx="6096000" cy="646331"/>
          </a:xfrm>
          <a:prstGeom prst="rect">
            <a:avLst/>
          </a:prstGeom>
        </p:spPr>
        <p:txBody>
          <a:bodyPr>
            <a:spAutoFit/>
          </a:bodyPr>
          <a:lstStyle/>
          <a:p>
            <a:pPr algn="ctr"/>
            <a:endParaRPr lang="ro-RO" sz="3600" b="1" dirty="0">
              <a:ea typeface="Verdana" panose="020B0604030504040204" pitchFamily="34" charset="0"/>
            </a:endParaRPr>
          </a:p>
        </p:txBody>
      </p:sp>
      <p:sp>
        <p:nvSpPr>
          <p:cNvPr id="6" name="TextBox 5">
            <a:extLst>
              <a:ext uri="{FF2B5EF4-FFF2-40B4-BE49-F238E27FC236}">
                <a16:creationId xmlns:a16="http://schemas.microsoft.com/office/drawing/2014/main" id="{D94820DB-19C8-89B5-8662-91EA0D909AFA}"/>
              </a:ext>
            </a:extLst>
          </p:cNvPr>
          <p:cNvSpPr txBox="1"/>
          <p:nvPr/>
        </p:nvSpPr>
        <p:spPr>
          <a:xfrm>
            <a:off x="2961314" y="1423329"/>
            <a:ext cx="6258187" cy="1631216"/>
          </a:xfrm>
          <a:prstGeom prst="rect">
            <a:avLst/>
          </a:prstGeom>
          <a:noFill/>
        </p:spPr>
        <p:txBody>
          <a:bodyPr wrap="square" lIns="0" tIns="0" rIns="0" bIns="0" rtlCol="0">
            <a:spAutoFit/>
          </a:bodyPr>
          <a:lstStyle/>
          <a:p>
            <a:pPr algn="ctr">
              <a:spcBef>
                <a:spcPts val="600"/>
              </a:spcBef>
              <a:buSzPct val="100000"/>
            </a:pPr>
            <a:r>
              <a:rPr lang="ro-RO" sz="3200" b="1" dirty="0">
                <a:solidFill>
                  <a:srgbClr val="313131"/>
                </a:solidFill>
              </a:rPr>
              <a:t>Programul </a:t>
            </a:r>
          </a:p>
          <a:p>
            <a:pPr algn="ctr">
              <a:spcBef>
                <a:spcPts val="600"/>
              </a:spcBef>
              <a:buSzPct val="100000"/>
            </a:pPr>
            <a:r>
              <a:rPr lang="ro-RO" sz="3200" b="1" dirty="0">
                <a:solidFill>
                  <a:srgbClr val="313131"/>
                </a:solidFill>
              </a:rPr>
              <a:t>Incluziune și Demnitate Socială</a:t>
            </a:r>
          </a:p>
          <a:p>
            <a:pPr algn="ctr">
              <a:spcBef>
                <a:spcPts val="600"/>
              </a:spcBef>
              <a:buSzPct val="100000"/>
            </a:pPr>
            <a:r>
              <a:rPr lang="ro-RO" sz="3200" b="1" dirty="0">
                <a:solidFill>
                  <a:srgbClr val="313131"/>
                </a:solidFill>
              </a:rPr>
              <a:t>2021-2027</a:t>
            </a:r>
          </a:p>
        </p:txBody>
      </p:sp>
      <p:pic>
        <p:nvPicPr>
          <p:cNvPr id="7" name="Picture 6">
            <a:extLst>
              <a:ext uri="{FF2B5EF4-FFF2-40B4-BE49-F238E27FC236}">
                <a16:creationId xmlns:a16="http://schemas.microsoft.com/office/drawing/2014/main" id="{D8FC2FB0-6CE6-46F5-3EA0-5E86F5C43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8" name="Imagine 15">
            <a:extLst>
              <a:ext uri="{FF2B5EF4-FFF2-40B4-BE49-F238E27FC236}">
                <a16:creationId xmlns:a16="http://schemas.microsoft.com/office/drawing/2014/main" id="{C694F1DF-9619-1210-5D24-4FF453642E63}"/>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9" name="Imagine 1">
            <a:extLst>
              <a:ext uri="{FF2B5EF4-FFF2-40B4-BE49-F238E27FC236}">
                <a16:creationId xmlns:a16="http://schemas.microsoft.com/office/drawing/2014/main" id="{CF7B2539-49A9-234C-A6AB-56F78893DF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395440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8" y="1244009"/>
            <a:ext cx="11413987" cy="441673"/>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endParaRPr lang="ro-RO" sz="1600" b="1" dirty="0">
              <a:solidFill>
                <a:schemeClr val="bg1"/>
              </a:solidFill>
              <a:latin typeface="Calibri Light" panose="020F0302020204030204" pitchFamily="34" charset="0"/>
              <a:cs typeface="Calibri Light" panose="020F0302020204030204" pitchFamily="34" charset="0"/>
            </a:endParaRPr>
          </a:p>
          <a:p>
            <a:pPr algn="ctr"/>
            <a:r>
              <a:rPr lang="ro-RO" sz="1600" b="1" dirty="0">
                <a:solidFill>
                  <a:schemeClr val="bg1"/>
                </a:solidFill>
                <a:latin typeface="Calibri Light" panose="020F0302020204030204" pitchFamily="34" charset="0"/>
                <a:cs typeface="Calibri Light" panose="020F0302020204030204" pitchFamily="34" charset="0"/>
              </a:rPr>
              <a:t>Prioritatea 2 Dezvoltarea locală plasată sub responsabilitatea comunității – zona rurală</a:t>
            </a:r>
          </a:p>
          <a:p>
            <a:pPr algn="ctr"/>
            <a:endParaRPr lang="ro-RO" sz="1600" dirty="0">
              <a:latin typeface="+mn-lt"/>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3494901875"/>
              </p:ext>
            </p:extLst>
          </p:nvPr>
        </p:nvGraphicFramePr>
        <p:xfrm>
          <a:off x="558189" y="1952755"/>
          <a:ext cx="11426666" cy="4706714"/>
        </p:xfrm>
        <a:graphic>
          <a:graphicData uri="http://schemas.openxmlformats.org/drawingml/2006/table">
            <a:tbl>
              <a:tblPr firstRow="1" bandRow="1">
                <a:tableStyleId>{93296810-A885-4BE3-A3E7-6D5BEEA58F35}</a:tableStyleId>
              </a:tblPr>
              <a:tblGrid>
                <a:gridCol w="1990646">
                  <a:extLst>
                    <a:ext uri="{9D8B030D-6E8A-4147-A177-3AD203B41FA5}">
                      <a16:colId xmlns:a16="http://schemas.microsoft.com/office/drawing/2014/main" val="1730937873"/>
                    </a:ext>
                  </a:extLst>
                </a:gridCol>
                <a:gridCol w="2670380">
                  <a:extLst>
                    <a:ext uri="{9D8B030D-6E8A-4147-A177-3AD203B41FA5}">
                      <a16:colId xmlns:a16="http://schemas.microsoft.com/office/drawing/2014/main" val="1818300528"/>
                    </a:ext>
                  </a:extLst>
                </a:gridCol>
                <a:gridCol w="3382820">
                  <a:extLst>
                    <a:ext uri="{9D8B030D-6E8A-4147-A177-3AD203B41FA5}">
                      <a16:colId xmlns:a16="http://schemas.microsoft.com/office/drawing/2014/main" val="899024526"/>
                    </a:ext>
                  </a:extLst>
                </a:gridCol>
                <a:gridCol w="3382820">
                  <a:extLst>
                    <a:ext uri="{9D8B030D-6E8A-4147-A177-3AD203B41FA5}">
                      <a16:colId xmlns:a16="http://schemas.microsoft.com/office/drawing/2014/main" val="3341162962"/>
                    </a:ext>
                  </a:extLst>
                </a:gridCol>
              </a:tblGrid>
              <a:tr h="330937">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600" noProof="0" dirty="0">
                          <a:latin typeface="+mn-lt"/>
                        </a:rPr>
                        <a:t>Alocare financiară</a:t>
                      </a:r>
                    </a:p>
                  </a:txBody>
                  <a:tcPr/>
                </a:tc>
                <a:extLst>
                  <a:ext uri="{0D108BD9-81ED-4DB2-BD59-A6C34878D82A}">
                    <a16:rowId xmlns:a16="http://schemas.microsoft.com/office/drawing/2014/main" val="1559479975"/>
                  </a:ext>
                </a:extLst>
              </a:tr>
              <a:tr h="43714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1" i="0" u="none" strike="noStrike" kern="1200" baseline="0" dirty="0">
                          <a:solidFill>
                            <a:schemeClr val="dk1"/>
                          </a:solidFill>
                          <a:latin typeface="+mn-lt"/>
                          <a:ea typeface="+mn-ea"/>
                          <a:cs typeface="+mn-cs"/>
                        </a:rPr>
                        <a:t>Sprijin pentru copiii vulnerabili și familiile acestora</a:t>
                      </a:r>
                      <a:r>
                        <a:rPr lang="ro-RO" sz="1200" b="1" i="0" u="none" strike="noStrike" kern="1200" baseline="0" dirty="0">
                          <a:solidFill>
                            <a:schemeClr val="dk1"/>
                          </a:solidFill>
                          <a:latin typeface="+mn-lt"/>
                          <a:ea typeface="+mn-ea"/>
                          <a:cs typeface="+mn-cs"/>
                        </a:rPr>
                        <a:t>, din mediul rural</a:t>
                      </a: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0" i="0" u="none" strike="noStrike" kern="1200" baseline="0" dirty="0">
                        <a:solidFill>
                          <a:schemeClr val="dk1"/>
                        </a:solidFill>
                        <a:latin typeface="+mn-lt"/>
                        <a:ea typeface="+mn-ea"/>
                        <a:cs typeface="+mn-cs"/>
                      </a:endParaRPr>
                    </a:p>
                    <a:p>
                      <a:pPr lvl="0" algn="just"/>
                      <a:endParaRPr lang="ro-RO" sz="1200" b="0" dirty="0">
                        <a:latin typeface="+mn-lt"/>
                      </a:endParaRPr>
                    </a:p>
                    <a:p>
                      <a:pPr lvl="0" algn="just"/>
                      <a:endParaRPr lang="ro-RO" sz="1200" b="0" dirty="0">
                        <a:latin typeface="+mn-lt"/>
                      </a:endParaRPr>
                    </a:p>
                    <a:p>
                      <a:pPr lvl="0" algn="just"/>
                      <a:endParaRPr lang="ro-RO" sz="1200" b="0" dirty="0">
                        <a:latin typeface="+mn-lt"/>
                      </a:endParaRPr>
                    </a:p>
                    <a:p>
                      <a:pPr lvl="0" algn="just"/>
                      <a:endParaRPr lang="ro-RO" sz="1200" b="0" dirty="0">
                        <a:latin typeface="+mn-lt"/>
                      </a:endParaRPr>
                    </a:p>
                    <a:p>
                      <a:pPr lvl="0" algn="just"/>
                      <a:endParaRPr lang="ro-RO" sz="1200" b="0" dirty="0">
                        <a:latin typeface="+mn-lt"/>
                      </a:endParaRPr>
                    </a:p>
                    <a:p>
                      <a:pPr lvl="0" algn="just"/>
                      <a:endParaRPr lang="ro-RO" sz="1200" b="0" dirty="0">
                        <a:latin typeface="+mn-lt"/>
                      </a:endParaRPr>
                    </a:p>
                    <a:p>
                      <a:pPr lvl="0" algn="just"/>
                      <a:endParaRPr lang="ro-RO" sz="1200" b="1" dirty="0">
                        <a:latin typeface="+mn-lt"/>
                      </a:endParaRPr>
                    </a:p>
                    <a:p>
                      <a:pPr lvl="0" algn="just"/>
                      <a:endParaRPr lang="ro-RO" sz="1200" b="1" dirty="0">
                        <a:latin typeface="+mn-lt"/>
                      </a:endParaRPr>
                    </a:p>
                  </a:txBody>
                  <a:tcPr/>
                </a:tc>
                <a:tc>
                  <a:txBody>
                    <a:bodyPr/>
                    <a:lstStyle/>
                    <a:p>
                      <a:pPr marL="171450" indent="-1714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Copiii din grupurile vulnerabile</a:t>
                      </a:r>
                      <a:r>
                        <a:rPr lang="ro-RO" sz="1200" b="0" i="1" u="none" strike="noStrike" kern="1200" baseline="0" noProof="0" dirty="0">
                          <a:solidFill>
                            <a:schemeClr val="dk1"/>
                          </a:solidFill>
                          <a:latin typeface="+mn-lt"/>
                          <a:ea typeface="+mn-ea"/>
                          <a:cs typeface="+mn-cs"/>
                        </a:rPr>
                        <a:t>, inclusiv minoritatea roma </a:t>
                      </a:r>
                      <a:endParaRPr lang="ro-RO" sz="1200" b="0" i="0" u="none" strike="noStrike" kern="1200" baseline="0" noProof="0" dirty="0">
                        <a:solidFill>
                          <a:schemeClr val="dk1"/>
                        </a:solidFill>
                        <a:latin typeface="+mn-lt"/>
                        <a:ea typeface="+mn-ea"/>
                        <a:cs typeface="+mn-cs"/>
                      </a:endParaRPr>
                    </a:p>
                    <a:p>
                      <a:pPr marL="171450" indent="-1714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Copiii rămași în țară, cu cel puțin un părinte care lucrează în străinătate </a:t>
                      </a:r>
                    </a:p>
                    <a:p>
                      <a:pPr marL="171450" indent="-1714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Copii care revin în țară, după ce au însoțit părinții care au lucrat în străinătate </a:t>
                      </a:r>
                    </a:p>
                    <a:p>
                      <a:pPr marL="171450" indent="-1714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 Copii orfani/ în plasament</a:t>
                      </a:r>
                    </a:p>
                    <a:p>
                      <a:pPr marL="171450" indent="-1714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Copiii migraților sau solicitanților de azil stabiliți pe teritoriul GAL rural</a:t>
                      </a:r>
                    </a:p>
                    <a:p>
                      <a:pPr marL="171450" indent="-1714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Părinți / părinți singuri / bunici / aparținătorii copiilor vulnerabili din mediul rural</a:t>
                      </a:r>
                    </a:p>
                    <a:p>
                      <a:pPr marL="171450" indent="-1714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Personalul care sprijină în implementarea măsurilor (pedagogi, profesori, terapeuți, asistenți personali etc)</a:t>
                      </a:r>
                      <a:endParaRPr lang="ro-RO" sz="1200" b="0" i="0" u="none" strike="noStrike" kern="1200" baseline="0" dirty="0">
                        <a:solidFill>
                          <a:schemeClr val="dk1"/>
                        </a:solidFill>
                        <a:latin typeface="+mn-lt"/>
                        <a:ea typeface="+mn-ea"/>
                        <a:cs typeface="+mn-cs"/>
                      </a:endParaRPr>
                    </a:p>
                  </a:txBody>
                  <a:tcPr/>
                </a:tc>
                <a:tc>
                  <a:txBody>
                    <a:bodyPr/>
                    <a:lstStyle/>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Sprijin psiho-social si material adresat direct copiilor</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Sprijin pentru părinții și aparținătorii copiilor aflați în situație de vulnerabilitate, prin furnizarea de servicii - suport, dar și sprijin material pentru mici reparații ale locuințelor copiilor vulnerabili </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școală după școală, inclusiv masă caldă, educație de recuperare, activități non-formale etc.</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Excursii, vizite, tabere, evenimente culturale si educaționale, schimburi de experiența rural-urban etc. </a:t>
                      </a:r>
                    </a:p>
                  </a:txBody>
                  <a:tcPr/>
                </a:tc>
                <a:tc>
                  <a:txBody>
                    <a:bodyPr/>
                    <a:lstStyle/>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150 mil euro alocare FSE+</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10,74 mil euro alocare buget de stat</a:t>
                      </a:r>
                    </a:p>
                  </a:txBody>
                  <a:tcPr/>
                </a:tc>
                <a:extLst>
                  <a:ext uri="{0D108BD9-81ED-4DB2-BD59-A6C34878D82A}">
                    <a16:rowId xmlns:a16="http://schemas.microsoft.com/office/drawing/2014/main" val="359642576"/>
                  </a:ext>
                </a:extLst>
              </a:tr>
            </a:tbl>
          </a:graphicData>
        </a:graphic>
      </p:graphicFrame>
      <p:pic>
        <p:nvPicPr>
          <p:cNvPr id="6" name="Picture 5">
            <a:extLst>
              <a:ext uri="{FF2B5EF4-FFF2-40B4-BE49-F238E27FC236}">
                <a16:creationId xmlns:a16="http://schemas.microsoft.com/office/drawing/2014/main" id="{8AC422B3-F2D9-4AB2-9531-D467BA0BF8B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479EC2CB-2FCD-8FF6-7253-4DF7FFCD096A}"/>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4478B89C-A4C1-6289-5AE2-EBF50F3CF3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02171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8" y="1244009"/>
            <a:ext cx="11413987" cy="441673"/>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buFont typeface="Wingdings 2" pitchFamily="18" charset="2"/>
              <a:buNone/>
            </a:pPr>
            <a:r>
              <a:rPr lang="ro-RO" sz="1600" b="1" dirty="0">
                <a:solidFill>
                  <a:schemeClr val="bg1"/>
                </a:solidFill>
              </a:rPr>
              <a:t>Prioritatea 3 </a:t>
            </a:r>
            <a:r>
              <a:rPr lang="ro-RO" sz="1600" b="1" dirty="0">
                <a:solidFill>
                  <a:schemeClr val="bg1"/>
                </a:solidFill>
                <a:latin typeface="Calibri Light" panose="020F0302020204030204" pitchFamily="34" charset="0"/>
                <a:cs typeface="Calibri Light" panose="020F0302020204030204" pitchFamily="34" charset="0"/>
              </a:rPr>
              <a:t>Protejarea dreptului la demnitate socială</a:t>
            </a: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4095645285"/>
              </p:ext>
            </p:extLst>
          </p:nvPr>
        </p:nvGraphicFramePr>
        <p:xfrm>
          <a:off x="558189" y="1952755"/>
          <a:ext cx="11426666" cy="4876800"/>
        </p:xfrm>
        <a:graphic>
          <a:graphicData uri="http://schemas.openxmlformats.org/drawingml/2006/table">
            <a:tbl>
              <a:tblPr firstRow="1" bandRow="1">
                <a:tableStyleId>{93296810-A885-4BE3-A3E7-6D5BEEA58F35}</a:tableStyleId>
              </a:tblPr>
              <a:tblGrid>
                <a:gridCol w="1990646">
                  <a:extLst>
                    <a:ext uri="{9D8B030D-6E8A-4147-A177-3AD203B41FA5}">
                      <a16:colId xmlns:a16="http://schemas.microsoft.com/office/drawing/2014/main" val="1730937873"/>
                    </a:ext>
                  </a:extLst>
                </a:gridCol>
                <a:gridCol w="2670380">
                  <a:extLst>
                    <a:ext uri="{9D8B030D-6E8A-4147-A177-3AD203B41FA5}">
                      <a16:colId xmlns:a16="http://schemas.microsoft.com/office/drawing/2014/main" val="1818300528"/>
                    </a:ext>
                  </a:extLst>
                </a:gridCol>
                <a:gridCol w="3382820">
                  <a:extLst>
                    <a:ext uri="{9D8B030D-6E8A-4147-A177-3AD203B41FA5}">
                      <a16:colId xmlns:a16="http://schemas.microsoft.com/office/drawing/2014/main" val="899024526"/>
                    </a:ext>
                  </a:extLst>
                </a:gridCol>
                <a:gridCol w="3382820">
                  <a:extLst>
                    <a:ext uri="{9D8B030D-6E8A-4147-A177-3AD203B41FA5}">
                      <a16:colId xmlns:a16="http://schemas.microsoft.com/office/drawing/2014/main" val="1411662948"/>
                    </a:ext>
                  </a:extLst>
                </a:gridCol>
              </a:tblGrid>
              <a:tr h="290235">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92347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300" b="0" i="0" u="none" strike="noStrike" kern="1200" baseline="0" dirty="0">
                          <a:solidFill>
                            <a:schemeClr val="dk1"/>
                          </a:solidFill>
                          <a:latin typeface="+mn-lt"/>
                          <a:ea typeface="+mn-ea"/>
                          <a:cs typeface="+mn-cs"/>
                        </a:rPr>
                        <a:t>Acțiunea 3.1. Locuințe sociale (FEDR)</a:t>
                      </a:r>
                      <a:r>
                        <a:rPr lang="ro-RO" sz="1300" b="1" i="0" u="none" strike="noStrike" kern="1200" baseline="0" dirty="0">
                          <a:solidFill>
                            <a:schemeClr val="dk1"/>
                          </a:solidFill>
                          <a:latin typeface="+mn-lt"/>
                          <a:ea typeface="+mn-ea"/>
                          <a:cs typeface="+mn-cs"/>
                        </a:rPr>
                        <a:t>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300" b="0" i="0" u="none" strike="noStrike" kern="1200" baseline="0" dirty="0">
                          <a:solidFill>
                            <a:schemeClr val="dk1"/>
                          </a:solidFill>
                          <a:latin typeface="+mn-lt"/>
                          <a:ea typeface="+mn-ea"/>
                          <a:cs typeface="+mn-cs"/>
                        </a:rPr>
                        <a:t>Persoanele din grupurile marginalizate, cum ar fi romii, migranții, persoanele cu dizabilități și alte nevoi speciale, persoanele în vârstă, persoanele fără adăpost sau cu acces redus la o locuință decentă</a:t>
                      </a:r>
                      <a:endParaRPr lang="ro-RO" sz="1300" b="0" i="0" u="none" strike="noStrike" kern="1200" baseline="0" dirty="0">
                        <a:solidFill>
                          <a:schemeClr val="dk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1300" b="0" i="0" u="none" strike="noStrike" kern="1200" baseline="0" dirty="0">
                          <a:solidFill>
                            <a:schemeClr val="dk1"/>
                          </a:solidFill>
                          <a:latin typeface="+mn-lt"/>
                          <a:ea typeface="+mn-ea"/>
                          <a:cs typeface="+mn-cs"/>
                        </a:rPr>
                        <a:t>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300" b="0" i="0" u="none" strike="noStrike" kern="1200" baseline="0" dirty="0">
                          <a:solidFill>
                            <a:schemeClr val="dk1"/>
                          </a:solidFill>
                          <a:latin typeface="+mn-lt"/>
                          <a:ea typeface="+mn-ea"/>
                          <a:cs typeface="+mn-cs"/>
                        </a:rPr>
                        <a:t>Construirea, închirierea și reabilitarea/renovarea de locuințe sociale individuale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300" b="0" i="0" u="none" strike="noStrike" kern="1200" baseline="0" dirty="0">
                          <a:solidFill>
                            <a:schemeClr val="dk1"/>
                          </a:solidFill>
                          <a:latin typeface="+mn-lt"/>
                          <a:ea typeface="+mn-ea"/>
                          <a:cs typeface="+mn-cs"/>
                        </a:rPr>
                        <a:t>Măsurilor de reglementare acompaniate de servicii integrate care vor facilita incluziunea în comunitate</a:t>
                      </a:r>
                      <a:endParaRPr lang="en-US" sz="1300"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300" dirty="0">
                          <a:latin typeface="+mn-lt"/>
                        </a:rPr>
                        <a:t>100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300" dirty="0">
                          <a:latin typeface="+mn-lt"/>
                        </a:rPr>
                        <a:t>38,01 mil euro alocare buget de stat</a:t>
                      </a:r>
                      <a:endParaRPr lang="en-US" sz="1300" dirty="0">
                        <a:latin typeface="+mn-lt"/>
                      </a:endParaRPr>
                    </a:p>
                  </a:txBody>
                  <a:tcPr/>
                </a:tc>
                <a:extLst>
                  <a:ext uri="{0D108BD9-81ED-4DB2-BD59-A6C34878D82A}">
                    <a16:rowId xmlns:a16="http://schemas.microsoft.com/office/drawing/2014/main" val="359642576"/>
                  </a:ext>
                </a:extLst>
              </a:tr>
              <a:tr h="237372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300" b="0" i="0" u="none" strike="noStrike" kern="1200" baseline="0" dirty="0" err="1">
                          <a:solidFill>
                            <a:schemeClr val="dk1"/>
                          </a:solidFill>
                          <a:latin typeface="+mn-lt"/>
                          <a:ea typeface="+mn-ea"/>
                          <a:cs typeface="+mn-cs"/>
                        </a:rPr>
                        <a:t>Acțiunea</a:t>
                      </a:r>
                      <a:r>
                        <a:rPr lang="en-US" sz="1300" b="0" i="0" u="none" strike="noStrike" kern="1200" baseline="0" dirty="0">
                          <a:solidFill>
                            <a:schemeClr val="dk1"/>
                          </a:solidFill>
                          <a:latin typeface="+mn-lt"/>
                          <a:ea typeface="+mn-ea"/>
                          <a:cs typeface="+mn-cs"/>
                        </a:rPr>
                        <a:t> 3.3 (FSE+) </a:t>
                      </a:r>
                      <a:r>
                        <a:rPr lang="en-US" sz="1300" b="0" i="0" u="none" strike="noStrike" kern="1200" baseline="0" dirty="0" err="1">
                          <a:solidFill>
                            <a:schemeClr val="dk1"/>
                          </a:solidFill>
                          <a:latin typeface="+mn-lt"/>
                          <a:ea typeface="+mn-ea"/>
                          <a:cs typeface="+mn-cs"/>
                        </a:rPr>
                        <a:t>Sprijinirea</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autorităților</a:t>
                      </a:r>
                      <a:r>
                        <a:rPr lang="en-US" sz="1300" b="0" i="0" u="none" strike="noStrike" kern="1200" baseline="0" dirty="0">
                          <a:solidFill>
                            <a:schemeClr val="dk1"/>
                          </a:solidFill>
                          <a:latin typeface="+mn-lt"/>
                          <a:ea typeface="+mn-ea"/>
                          <a:cs typeface="+mn-cs"/>
                        </a:rPr>
                        <a:t> locale </a:t>
                      </a:r>
                      <a:r>
                        <a:rPr lang="en-US" sz="1300" b="0" i="0" u="none" strike="noStrike" kern="1200" baseline="0" dirty="0" err="1">
                          <a:solidFill>
                            <a:schemeClr val="dk1"/>
                          </a:solidFill>
                          <a:latin typeface="+mn-lt"/>
                          <a:ea typeface="+mn-ea"/>
                          <a:cs typeface="+mn-cs"/>
                        </a:rPr>
                        <a:t>în</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vederea</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reglementării</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situației</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așezărilor</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informale</a:t>
                      </a:r>
                      <a:endParaRPr lang="en-US" sz="13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300" b="0" i="0" u="none" strike="noStrike" kern="1200" baseline="0" dirty="0">
                          <a:solidFill>
                            <a:schemeClr val="dk1"/>
                          </a:solidFill>
                          <a:latin typeface="+mn-lt"/>
                          <a:ea typeface="+mn-ea"/>
                          <a:cs typeface="+mn-cs"/>
                        </a:rPr>
                        <a:t>Persoane care locuiesc în așezări informale</a:t>
                      </a:r>
                      <a:endParaRPr lang="ro-RO" sz="1300" b="0" i="0" u="none" strike="noStrike" kern="1200" baseline="0" dirty="0">
                        <a:solidFill>
                          <a:schemeClr val="dk1"/>
                        </a:solidFill>
                        <a:latin typeface="+mn-lt"/>
                        <a:ea typeface="+mn-ea"/>
                        <a:cs typeface="+mn-cs"/>
                      </a:endParaRPr>
                    </a:p>
                  </a:txBody>
                  <a:tcPr/>
                </a:tc>
                <a:tc>
                  <a:txBody>
                    <a:bodyPr/>
                    <a:lstStyle/>
                    <a:p>
                      <a:pPr marL="285750" indent="-285750" algn="just">
                        <a:buFont typeface="Arial" panose="020B0604020202020204" pitchFamily="34" charset="0"/>
                        <a:buChar char="•"/>
                      </a:pPr>
                      <a:r>
                        <a:rPr lang="ro-RO" sz="1300" b="0" i="0" u="none" strike="noStrike" kern="1200" baseline="0" dirty="0">
                          <a:solidFill>
                            <a:schemeClr val="dk1"/>
                          </a:solidFill>
                          <a:latin typeface="+mn-lt"/>
                          <a:ea typeface="+mn-ea"/>
                          <a:cs typeface="+mn-cs"/>
                        </a:rPr>
                        <a:t>V</a:t>
                      </a:r>
                      <a:r>
                        <a:rPr lang="en-US" sz="1300" b="0" i="0" u="none" strike="noStrike" kern="1200" baseline="0" dirty="0">
                          <a:solidFill>
                            <a:schemeClr val="dk1"/>
                          </a:solidFill>
                          <a:latin typeface="+mn-lt"/>
                          <a:ea typeface="+mn-ea"/>
                          <a:cs typeface="+mn-cs"/>
                        </a:rPr>
                        <a:t>or fi </a:t>
                      </a:r>
                      <a:r>
                        <a:rPr lang="en-US" sz="1300" b="0" i="0" u="none" strike="noStrike" kern="1200" baseline="0" dirty="0" err="1">
                          <a:solidFill>
                            <a:schemeClr val="dk1"/>
                          </a:solidFill>
                          <a:latin typeface="+mn-lt"/>
                          <a:ea typeface="+mn-ea"/>
                          <a:cs typeface="+mn-cs"/>
                        </a:rPr>
                        <a:t>sprijinite</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aproximativ</a:t>
                      </a:r>
                      <a:r>
                        <a:rPr lang="en-US" sz="1300" b="0" i="0" u="none" strike="noStrike" kern="1200" baseline="0" dirty="0">
                          <a:solidFill>
                            <a:schemeClr val="dk1"/>
                          </a:solidFill>
                          <a:latin typeface="+mn-lt"/>
                          <a:ea typeface="+mn-ea"/>
                          <a:cs typeface="+mn-cs"/>
                        </a:rPr>
                        <a:t> 200 de </a:t>
                      </a:r>
                      <a:r>
                        <a:rPr lang="en-US" sz="1300" b="0" i="0" u="none" strike="noStrike" kern="1200" baseline="0" dirty="0" err="1">
                          <a:solidFill>
                            <a:schemeClr val="dk1"/>
                          </a:solidFill>
                          <a:latin typeface="+mn-lt"/>
                          <a:ea typeface="+mn-ea"/>
                          <a:cs typeface="+mn-cs"/>
                        </a:rPr>
                        <a:t>așezări</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informale</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prin</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susținerea</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măsurilor</a:t>
                      </a:r>
                      <a:r>
                        <a:rPr lang="en-US" sz="1300" b="0" i="0" u="none" strike="noStrike" kern="1200" baseline="0" dirty="0">
                          <a:solidFill>
                            <a:schemeClr val="dk1"/>
                          </a:solidFill>
                          <a:latin typeface="+mn-lt"/>
                          <a:ea typeface="+mn-ea"/>
                          <a:cs typeface="+mn-cs"/>
                        </a:rPr>
                        <a:t> de </a:t>
                      </a:r>
                      <a:r>
                        <a:rPr lang="en-US" sz="1300" b="0" i="0" u="none" strike="noStrike" kern="1200" baseline="0" dirty="0" err="1">
                          <a:solidFill>
                            <a:schemeClr val="dk1"/>
                          </a:solidFill>
                          <a:latin typeface="+mn-lt"/>
                          <a:ea typeface="+mn-ea"/>
                          <a:cs typeface="+mn-cs"/>
                        </a:rPr>
                        <a:t>reglementare</a:t>
                      </a:r>
                      <a:r>
                        <a:rPr lang="ro-RO" sz="1300" b="0" i="0" u="none" strike="noStrike" kern="1200" baseline="0" dirty="0">
                          <a:solidFill>
                            <a:schemeClr val="dk1"/>
                          </a:solidFill>
                          <a:latin typeface="+mn-lt"/>
                          <a:ea typeface="+mn-ea"/>
                          <a:cs typeface="+mn-cs"/>
                        </a:rPr>
                        <a:t> </a:t>
                      </a:r>
                      <a:r>
                        <a:rPr lang="it-IT" sz="1300" b="0" i="0" u="none" strike="noStrike" kern="1200" baseline="0" dirty="0">
                          <a:solidFill>
                            <a:schemeClr val="dk1"/>
                          </a:solidFill>
                          <a:latin typeface="+mn-lt"/>
                          <a:ea typeface="+mn-ea"/>
                          <a:cs typeface="+mn-cs"/>
                        </a:rPr>
                        <a:t>acompaniate de sericii integrate care vor facilita incluziunea in comunitate. Acțiunea va cuprinde astfel reglementarea cadastral-urbanistica a terenului,</a:t>
                      </a:r>
                      <a:r>
                        <a:rPr lang="ro-RO"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identificarea</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regimului</a:t>
                      </a:r>
                      <a:r>
                        <a:rPr lang="en-US" sz="1300" b="0" i="0" u="none" strike="noStrike" kern="1200" baseline="0" dirty="0">
                          <a:solidFill>
                            <a:schemeClr val="dk1"/>
                          </a:solidFill>
                          <a:latin typeface="+mn-lt"/>
                          <a:ea typeface="+mn-ea"/>
                          <a:cs typeface="+mn-cs"/>
                        </a:rPr>
                        <a:t> juridic </a:t>
                      </a:r>
                      <a:r>
                        <a:rPr lang="en-US" sz="1300" b="0" i="0" u="none" strike="noStrike" kern="1200" baseline="0" dirty="0" err="1">
                          <a:solidFill>
                            <a:schemeClr val="dk1"/>
                          </a:solidFill>
                          <a:latin typeface="+mn-lt"/>
                          <a:ea typeface="+mn-ea"/>
                          <a:cs typeface="+mn-cs"/>
                        </a:rPr>
                        <a:t>și</a:t>
                      </a:r>
                      <a:r>
                        <a:rPr lang="en-US" sz="1300" b="0" i="0" u="none" strike="noStrike" kern="1200" baseline="0" dirty="0">
                          <a:solidFill>
                            <a:schemeClr val="dk1"/>
                          </a:solidFill>
                          <a:latin typeface="+mn-lt"/>
                          <a:ea typeface="+mn-ea"/>
                          <a:cs typeface="+mn-cs"/>
                        </a:rPr>
                        <a:t> economic al </a:t>
                      </a:r>
                      <a:r>
                        <a:rPr lang="en-US" sz="1300" b="0" i="0" u="none" strike="noStrike" kern="1200" baseline="0" dirty="0" err="1">
                          <a:solidFill>
                            <a:schemeClr val="dk1"/>
                          </a:solidFill>
                          <a:latin typeface="+mn-lt"/>
                          <a:ea typeface="+mn-ea"/>
                          <a:cs typeface="+mn-cs"/>
                        </a:rPr>
                        <a:t>terenului</a:t>
                      </a:r>
                      <a:r>
                        <a:rPr lang="en-US" sz="1300" b="0" i="0" u="none" strike="noStrike" kern="1200" baseline="0" dirty="0">
                          <a:solidFill>
                            <a:schemeClr val="dk1"/>
                          </a:solidFill>
                          <a:latin typeface="+mn-lt"/>
                          <a:ea typeface="+mn-ea"/>
                          <a:cs typeface="+mn-cs"/>
                        </a:rPr>
                        <a:t> pe care se </a:t>
                      </a:r>
                      <a:r>
                        <a:rPr lang="en-US" sz="1300" b="0" i="0" u="none" strike="noStrike" kern="1200" baseline="0" dirty="0" err="1">
                          <a:solidFill>
                            <a:schemeClr val="dk1"/>
                          </a:solidFill>
                          <a:latin typeface="+mn-lt"/>
                          <a:ea typeface="+mn-ea"/>
                          <a:cs typeface="+mn-cs"/>
                        </a:rPr>
                        <a:t>află</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așezarea</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informală</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înscrierea</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imobilelor</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în</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sistemul</a:t>
                      </a:r>
                      <a:r>
                        <a:rPr lang="en-US" sz="1300" b="0" i="0" u="none" strike="noStrike" kern="1200" baseline="0" dirty="0">
                          <a:solidFill>
                            <a:schemeClr val="dk1"/>
                          </a:solidFill>
                          <a:latin typeface="+mn-lt"/>
                          <a:ea typeface="+mn-ea"/>
                          <a:cs typeface="+mn-cs"/>
                        </a:rPr>
                        <a:t> de </a:t>
                      </a:r>
                      <a:r>
                        <a:rPr lang="en-US" sz="1300" b="0" i="0" u="none" strike="noStrike" kern="1200" baseline="0" dirty="0" err="1">
                          <a:solidFill>
                            <a:schemeClr val="dk1"/>
                          </a:solidFill>
                          <a:latin typeface="+mn-lt"/>
                          <a:ea typeface="+mn-ea"/>
                          <a:cs typeface="+mn-cs"/>
                        </a:rPr>
                        <a:t>cadastru</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și</a:t>
                      </a:r>
                      <a:r>
                        <a:rPr lang="en-US" sz="1300" b="0" i="0" u="none" strike="noStrike" kern="1200" baseline="0" dirty="0">
                          <a:solidFill>
                            <a:schemeClr val="dk1"/>
                          </a:solidFill>
                          <a:latin typeface="+mn-lt"/>
                          <a:ea typeface="+mn-ea"/>
                          <a:cs typeface="+mn-cs"/>
                        </a:rPr>
                        <a:t> carte </a:t>
                      </a:r>
                      <a:r>
                        <a:rPr lang="en-US" sz="1300" b="0" i="0" u="none" strike="noStrike" kern="1200" baseline="0" dirty="0" err="1">
                          <a:solidFill>
                            <a:schemeClr val="dk1"/>
                          </a:solidFill>
                          <a:latin typeface="+mn-lt"/>
                          <a:ea typeface="+mn-ea"/>
                          <a:cs typeface="+mn-cs"/>
                        </a:rPr>
                        <a:t>funciară</a:t>
                      </a:r>
                      <a:r>
                        <a:rPr lang="ro-RO" sz="1300" b="0" i="0" u="none" strike="noStrike" kern="1200" baseline="0" dirty="0">
                          <a:solidFill>
                            <a:schemeClr val="dk1"/>
                          </a:solidFill>
                          <a:latin typeface="+mn-lt"/>
                          <a:ea typeface="+mn-ea"/>
                          <a:cs typeface="+mn-cs"/>
                        </a:rPr>
                        <a:t> </a:t>
                      </a:r>
                      <a:r>
                        <a:rPr lang="en-US" sz="1300" b="0" i="0" u="none" strike="noStrike" kern="1200" baseline="0" dirty="0">
                          <a:solidFill>
                            <a:schemeClr val="dk1"/>
                          </a:solidFill>
                          <a:latin typeface="+mn-lt"/>
                          <a:ea typeface="+mn-ea"/>
                          <a:cs typeface="+mn-cs"/>
                        </a:rPr>
                        <a:t>precum </a:t>
                      </a:r>
                      <a:r>
                        <a:rPr lang="en-US" sz="1300" b="0" i="0" u="none" strike="noStrike" kern="1200" baseline="0" dirty="0" err="1">
                          <a:solidFill>
                            <a:schemeClr val="dk1"/>
                          </a:solidFill>
                          <a:latin typeface="+mn-lt"/>
                          <a:ea typeface="+mn-ea"/>
                          <a:cs typeface="+mn-cs"/>
                        </a:rPr>
                        <a:t>și</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servicii</a:t>
                      </a:r>
                      <a:r>
                        <a:rPr lang="en-US" sz="1300" b="0" i="0" u="none" strike="noStrike" kern="1200" baseline="0" dirty="0">
                          <a:solidFill>
                            <a:schemeClr val="dk1"/>
                          </a:solidFill>
                          <a:latin typeface="+mn-lt"/>
                          <a:ea typeface="+mn-ea"/>
                          <a:cs typeface="+mn-cs"/>
                        </a:rPr>
                        <a:t> integrate </a:t>
                      </a:r>
                      <a:r>
                        <a:rPr lang="en-US" sz="1300" b="0" i="0" u="none" strike="noStrike" kern="1200" baseline="0" dirty="0" err="1">
                          <a:solidFill>
                            <a:schemeClr val="dk1"/>
                          </a:solidFill>
                          <a:latin typeface="+mn-lt"/>
                          <a:ea typeface="+mn-ea"/>
                          <a:cs typeface="+mn-cs"/>
                        </a:rPr>
                        <a:t>acordate</a:t>
                      </a:r>
                      <a:r>
                        <a:rPr lang="en-US" sz="1300" b="0" i="0" u="none" strike="noStrike" kern="1200" baseline="0" dirty="0">
                          <a:solidFill>
                            <a:schemeClr val="dk1"/>
                          </a:solidFill>
                          <a:latin typeface="+mn-lt"/>
                          <a:ea typeface="+mn-ea"/>
                          <a:cs typeface="+mn-cs"/>
                        </a:rPr>
                        <a:t> pe </a:t>
                      </a:r>
                      <a:r>
                        <a:rPr lang="en-US" sz="1300" b="0" i="0" u="none" strike="noStrike" kern="1200" baseline="0" dirty="0" err="1">
                          <a:solidFill>
                            <a:schemeClr val="dk1"/>
                          </a:solidFill>
                          <a:latin typeface="+mn-lt"/>
                          <a:ea typeface="+mn-ea"/>
                          <a:cs typeface="+mn-cs"/>
                        </a:rPr>
                        <a:t>baza</a:t>
                      </a:r>
                      <a:r>
                        <a:rPr lang="en-US" sz="1300" b="0" i="0" u="none" strike="noStrike" kern="1200" baseline="0" dirty="0">
                          <a:solidFill>
                            <a:schemeClr val="dk1"/>
                          </a:solidFill>
                          <a:latin typeface="+mn-lt"/>
                          <a:ea typeface="+mn-ea"/>
                          <a:cs typeface="+mn-cs"/>
                        </a:rPr>
                        <a:t> de management de </a:t>
                      </a:r>
                      <a:r>
                        <a:rPr lang="en-US" sz="1300" b="0" i="0" u="none" strike="noStrike" kern="1200" baseline="0" dirty="0" err="1">
                          <a:solidFill>
                            <a:schemeClr val="dk1"/>
                          </a:solidFill>
                          <a:latin typeface="+mn-lt"/>
                          <a:ea typeface="+mn-ea"/>
                          <a:cs typeface="+mn-cs"/>
                        </a:rPr>
                        <a:t>caz</a:t>
                      </a:r>
                      <a:r>
                        <a:rPr lang="en-US" sz="1300" b="0" i="0" u="none" strike="noStrike" kern="1200" baseline="0" dirty="0">
                          <a:solidFill>
                            <a:schemeClr val="dk1"/>
                          </a:solidFill>
                          <a:latin typeface="+mn-lt"/>
                          <a:ea typeface="+mn-ea"/>
                          <a:cs typeface="+mn-cs"/>
                        </a:rPr>
                        <a:t>, de </a:t>
                      </a:r>
                      <a:r>
                        <a:rPr lang="en-US" sz="1300" b="0" i="0" u="none" strike="noStrike" kern="1200" baseline="0" dirty="0" err="1">
                          <a:solidFill>
                            <a:schemeClr val="dk1"/>
                          </a:solidFill>
                          <a:latin typeface="+mn-lt"/>
                          <a:ea typeface="+mn-ea"/>
                          <a:cs typeface="+mn-cs"/>
                        </a:rPr>
                        <a:t>tipul</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acte</a:t>
                      </a:r>
                      <a:r>
                        <a:rPr lang="en-US" sz="1300" b="0" i="0" u="none" strike="noStrike" kern="1200" baseline="0" dirty="0">
                          <a:solidFill>
                            <a:schemeClr val="dk1"/>
                          </a:solidFill>
                          <a:latin typeface="+mn-lt"/>
                          <a:ea typeface="+mn-ea"/>
                          <a:cs typeface="+mn-cs"/>
                        </a:rPr>
                        <a:t> de </a:t>
                      </a:r>
                      <a:r>
                        <a:rPr lang="en-US" sz="1300" b="0" i="0" u="none" strike="noStrike" kern="1200" baseline="0" dirty="0" err="1">
                          <a:solidFill>
                            <a:schemeClr val="dk1"/>
                          </a:solidFill>
                          <a:latin typeface="+mn-lt"/>
                          <a:ea typeface="+mn-ea"/>
                          <a:cs typeface="+mn-cs"/>
                        </a:rPr>
                        <a:t>identitate</a:t>
                      </a:r>
                      <a:r>
                        <a:rPr lang="en-US" sz="1300" b="0" i="0" u="none" strike="noStrike" kern="1200" baseline="0" dirty="0">
                          <a:solidFill>
                            <a:schemeClr val="dk1"/>
                          </a:solidFill>
                          <a:latin typeface="+mn-lt"/>
                          <a:ea typeface="+mn-ea"/>
                          <a:cs typeface="+mn-cs"/>
                        </a:rPr>
                        <a:t>/</a:t>
                      </a:r>
                      <a:r>
                        <a:rPr lang="en-US" sz="1300" b="0" i="0" u="none" strike="noStrike" kern="1200" baseline="0" dirty="0" err="1">
                          <a:solidFill>
                            <a:schemeClr val="dk1"/>
                          </a:solidFill>
                          <a:latin typeface="+mn-lt"/>
                          <a:ea typeface="+mn-ea"/>
                          <a:cs typeface="+mn-cs"/>
                        </a:rPr>
                        <a:t>acces</a:t>
                      </a:r>
                      <a:r>
                        <a:rPr lang="en-US" sz="1300" b="0" i="0" u="none" strike="noStrike" kern="1200" baseline="0" dirty="0">
                          <a:solidFill>
                            <a:schemeClr val="dk1"/>
                          </a:solidFill>
                          <a:latin typeface="+mn-lt"/>
                          <a:ea typeface="+mn-ea"/>
                          <a:cs typeface="+mn-cs"/>
                        </a:rPr>
                        <a:t> la </a:t>
                      </a:r>
                      <a:r>
                        <a:rPr lang="en-US" sz="1300" b="0" i="0" u="none" strike="noStrike" kern="1200" baseline="0" dirty="0" err="1">
                          <a:solidFill>
                            <a:schemeClr val="dk1"/>
                          </a:solidFill>
                          <a:latin typeface="+mn-lt"/>
                          <a:ea typeface="+mn-ea"/>
                          <a:cs typeface="+mn-cs"/>
                        </a:rPr>
                        <a:t>servicii</a:t>
                      </a:r>
                      <a:r>
                        <a:rPr lang="en-US" sz="1300" b="0" i="0" u="none" strike="noStrike" kern="1200" baseline="0" dirty="0">
                          <a:solidFill>
                            <a:schemeClr val="dk1"/>
                          </a:solidFill>
                          <a:latin typeface="+mn-lt"/>
                          <a:ea typeface="+mn-ea"/>
                          <a:cs typeface="+mn-cs"/>
                        </a:rPr>
                        <a:t> de </a:t>
                      </a:r>
                      <a:r>
                        <a:rPr lang="en-US" sz="1300" b="0" i="0" u="none" strike="noStrike" kern="1200" baseline="0" dirty="0" err="1">
                          <a:solidFill>
                            <a:schemeClr val="dk1"/>
                          </a:solidFill>
                          <a:latin typeface="+mn-lt"/>
                          <a:ea typeface="+mn-ea"/>
                          <a:cs typeface="+mn-cs"/>
                        </a:rPr>
                        <a:t>sănătate</a:t>
                      </a:r>
                      <a:r>
                        <a:rPr lang="en-US" sz="1300" b="0" i="0" u="none" strike="noStrike" kern="1200" baseline="0" dirty="0">
                          <a:solidFill>
                            <a:schemeClr val="dk1"/>
                          </a:solidFill>
                          <a:latin typeface="+mn-lt"/>
                          <a:ea typeface="+mn-ea"/>
                          <a:cs typeface="+mn-cs"/>
                        </a:rPr>
                        <a:t>/</a:t>
                      </a:r>
                      <a:r>
                        <a:rPr lang="en-US" sz="1300" b="0" i="0" u="none" strike="noStrike" kern="1200" baseline="0" dirty="0" err="1">
                          <a:solidFill>
                            <a:schemeClr val="dk1"/>
                          </a:solidFill>
                          <a:latin typeface="+mn-lt"/>
                          <a:ea typeface="+mn-ea"/>
                          <a:cs typeface="+mn-cs"/>
                        </a:rPr>
                        <a:t>educație</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pentru</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sănătate</a:t>
                      </a:r>
                      <a:r>
                        <a:rPr lang="en-US" sz="1300" b="0" i="0" u="none" strike="noStrike" kern="1200" baseline="0" dirty="0">
                          <a:solidFill>
                            <a:schemeClr val="dk1"/>
                          </a:solidFill>
                          <a:latin typeface="+mn-lt"/>
                          <a:ea typeface="+mn-ea"/>
                          <a:cs typeface="+mn-cs"/>
                        </a:rPr>
                        <a:t>/</a:t>
                      </a:r>
                      <a:r>
                        <a:rPr lang="en-US" sz="1300" b="0" i="0" u="none" strike="noStrike" kern="1200" baseline="0" dirty="0" err="1">
                          <a:solidFill>
                            <a:schemeClr val="dk1"/>
                          </a:solidFill>
                          <a:latin typeface="+mn-lt"/>
                          <a:ea typeface="+mn-ea"/>
                          <a:cs typeface="+mn-cs"/>
                        </a:rPr>
                        <a:t>acces</a:t>
                      </a:r>
                      <a:r>
                        <a:rPr lang="ro-RO"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educație</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formare</a:t>
                      </a:r>
                      <a:r>
                        <a:rPr lang="en-US" sz="1300" b="0" i="0" u="none" strike="noStrike" kern="1200" baseline="0" dirty="0">
                          <a:solidFill>
                            <a:schemeClr val="dk1"/>
                          </a:solidFill>
                          <a:latin typeface="+mn-lt"/>
                          <a:ea typeface="+mn-ea"/>
                          <a:cs typeface="+mn-cs"/>
                        </a:rPr>
                        <a:t> </a:t>
                      </a:r>
                      <a:r>
                        <a:rPr lang="en-US" sz="1300" b="0" i="0" u="none" strike="noStrike" kern="1200" baseline="0" dirty="0" err="1">
                          <a:solidFill>
                            <a:schemeClr val="dk1"/>
                          </a:solidFill>
                          <a:latin typeface="+mn-lt"/>
                          <a:ea typeface="+mn-ea"/>
                          <a:cs typeface="+mn-cs"/>
                        </a:rPr>
                        <a:t>profesionala</a:t>
                      </a:r>
                      <a:r>
                        <a:rPr lang="en-US" sz="1300" b="0" i="0" u="none" strike="noStrike" kern="1200" baseline="0" dirty="0">
                          <a:solidFill>
                            <a:schemeClr val="dk1"/>
                          </a:solidFill>
                          <a:latin typeface="+mn-lt"/>
                          <a:ea typeface="+mn-ea"/>
                          <a:cs typeface="+mn-cs"/>
                        </a:rPr>
                        <a:t>/</a:t>
                      </a:r>
                      <a:r>
                        <a:rPr lang="en-US" sz="1300" b="0" i="0" u="none" strike="noStrike" kern="1200" baseline="0" dirty="0" err="1">
                          <a:solidFill>
                            <a:schemeClr val="dk1"/>
                          </a:solidFill>
                          <a:latin typeface="+mn-lt"/>
                          <a:ea typeface="+mn-ea"/>
                          <a:cs typeface="+mn-cs"/>
                        </a:rPr>
                        <a:t>angajare</a:t>
                      </a:r>
                      <a:r>
                        <a:rPr lang="en-US" sz="1300" b="0" i="0" u="none" strike="noStrike" kern="1200" baseline="0" dirty="0">
                          <a:solidFill>
                            <a:schemeClr val="dk1"/>
                          </a:solidFill>
                          <a:latin typeface="+mn-lt"/>
                          <a:ea typeface="+mn-ea"/>
                          <a:cs typeface="+mn-cs"/>
                        </a:rPr>
                        <a:t>.</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300" dirty="0">
                          <a:latin typeface="+mn-lt"/>
                        </a:rPr>
                        <a:t>28,5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300" dirty="0">
                          <a:latin typeface="+mn-lt"/>
                        </a:rPr>
                        <a:t>5,78 mil euro alocare buget de stat</a:t>
                      </a:r>
                      <a:endParaRPr lang="en-US" sz="1300" dirty="0">
                        <a:latin typeface="+mn-lt"/>
                      </a:endParaRPr>
                    </a:p>
                  </a:txBody>
                  <a:tcPr/>
                </a:tc>
                <a:extLst>
                  <a:ext uri="{0D108BD9-81ED-4DB2-BD59-A6C34878D82A}">
                    <a16:rowId xmlns:a16="http://schemas.microsoft.com/office/drawing/2014/main" val="3424598133"/>
                  </a:ext>
                </a:extLst>
              </a:tr>
            </a:tbl>
          </a:graphicData>
        </a:graphic>
      </p:graphicFrame>
      <p:pic>
        <p:nvPicPr>
          <p:cNvPr id="6" name="Picture 5">
            <a:extLst>
              <a:ext uri="{FF2B5EF4-FFF2-40B4-BE49-F238E27FC236}">
                <a16:creationId xmlns:a16="http://schemas.microsoft.com/office/drawing/2014/main" id="{9DC69592-CD8A-A9B8-1C25-21B34319505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A243F768-C643-84B6-1CC6-EF8A358A4A3E}"/>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FC97A2D8-73E1-A9CE-E5F2-6B3E427742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326282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8" y="1244009"/>
            <a:ext cx="11413987" cy="441673"/>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buFont typeface="Wingdings 2" pitchFamily="18" charset="2"/>
              <a:buNone/>
            </a:pPr>
            <a:r>
              <a:rPr lang="ro-RO" sz="1600" b="1" dirty="0">
                <a:solidFill>
                  <a:schemeClr val="bg1"/>
                </a:solidFill>
              </a:rPr>
              <a:t>Prioritatea 3 </a:t>
            </a:r>
            <a:r>
              <a:rPr lang="ro-RO" sz="1600" b="1" dirty="0">
                <a:solidFill>
                  <a:schemeClr val="bg1"/>
                </a:solidFill>
                <a:latin typeface="Calibri Light" panose="020F0302020204030204" pitchFamily="34" charset="0"/>
                <a:cs typeface="Calibri Light" panose="020F0302020204030204" pitchFamily="34" charset="0"/>
              </a:rPr>
              <a:t>Protejarea dreptului la demnitate socială</a:t>
            </a: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1028498519"/>
              </p:ext>
            </p:extLst>
          </p:nvPr>
        </p:nvGraphicFramePr>
        <p:xfrm>
          <a:off x="558189" y="1952755"/>
          <a:ext cx="11426666" cy="4328160"/>
        </p:xfrm>
        <a:graphic>
          <a:graphicData uri="http://schemas.openxmlformats.org/drawingml/2006/table">
            <a:tbl>
              <a:tblPr firstRow="1" bandRow="1">
                <a:tableStyleId>{93296810-A885-4BE3-A3E7-6D5BEEA58F35}</a:tableStyleId>
              </a:tblPr>
              <a:tblGrid>
                <a:gridCol w="1990646">
                  <a:extLst>
                    <a:ext uri="{9D8B030D-6E8A-4147-A177-3AD203B41FA5}">
                      <a16:colId xmlns:a16="http://schemas.microsoft.com/office/drawing/2014/main" val="1730937873"/>
                    </a:ext>
                  </a:extLst>
                </a:gridCol>
                <a:gridCol w="2670380">
                  <a:extLst>
                    <a:ext uri="{9D8B030D-6E8A-4147-A177-3AD203B41FA5}">
                      <a16:colId xmlns:a16="http://schemas.microsoft.com/office/drawing/2014/main" val="1818300528"/>
                    </a:ext>
                  </a:extLst>
                </a:gridCol>
                <a:gridCol w="3382820">
                  <a:extLst>
                    <a:ext uri="{9D8B030D-6E8A-4147-A177-3AD203B41FA5}">
                      <a16:colId xmlns:a16="http://schemas.microsoft.com/office/drawing/2014/main" val="899024526"/>
                    </a:ext>
                  </a:extLst>
                </a:gridCol>
                <a:gridCol w="3382820">
                  <a:extLst>
                    <a:ext uri="{9D8B030D-6E8A-4147-A177-3AD203B41FA5}">
                      <a16:colId xmlns:a16="http://schemas.microsoft.com/office/drawing/2014/main" val="1411662948"/>
                    </a:ext>
                  </a:extLst>
                </a:gridCol>
              </a:tblGrid>
              <a:tr h="290235">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237372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Acțiunea</a:t>
                      </a:r>
                      <a:r>
                        <a:rPr lang="en-US" sz="1600" kern="1200" dirty="0">
                          <a:solidFill>
                            <a:schemeClr val="dk1"/>
                          </a:solidFill>
                          <a:latin typeface="+mn-lt"/>
                          <a:ea typeface="+mn-ea"/>
                          <a:cs typeface="+mn-cs"/>
                        </a:rPr>
                        <a:t> 3.2 </a:t>
                      </a:r>
                      <a:r>
                        <a:rPr lang="en-US" sz="1600" kern="1200" dirty="0" err="1">
                          <a:solidFill>
                            <a:schemeClr val="dk1"/>
                          </a:solidFill>
                          <a:latin typeface="+mn-lt"/>
                          <a:ea typeface="+mn-ea"/>
                          <a:cs typeface="+mn-cs"/>
                        </a:rPr>
                        <a:t>Economie</a:t>
                      </a:r>
                      <a:r>
                        <a:rPr lang="en-US" sz="1600" kern="1200" dirty="0">
                          <a:solidFill>
                            <a:schemeClr val="dk1"/>
                          </a:solidFill>
                          <a:latin typeface="+mn-lt"/>
                          <a:ea typeface="+mn-ea"/>
                          <a:cs typeface="+mn-cs"/>
                        </a:rPr>
                        <a:t> </a:t>
                      </a:r>
                      <a:r>
                        <a:rPr lang="en-US" sz="1600" kern="1200" dirty="0" err="1">
                          <a:solidFill>
                            <a:schemeClr val="dk1"/>
                          </a:solidFill>
                          <a:latin typeface="+mn-lt"/>
                          <a:ea typeface="+mn-ea"/>
                          <a:cs typeface="+mn-cs"/>
                        </a:rPr>
                        <a:t>socială</a:t>
                      </a:r>
                      <a:r>
                        <a:rPr lang="en-US" sz="1600" kern="1200" dirty="0">
                          <a:solidFill>
                            <a:schemeClr val="dk1"/>
                          </a:solidFill>
                          <a:latin typeface="+mn-lt"/>
                          <a:ea typeface="+mn-ea"/>
                          <a:cs typeface="+mn-cs"/>
                        </a:rPr>
                        <a:t> </a:t>
                      </a:r>
                      <a:r>
                        <a:rPr lang="en-US" sz="1600" kern="1200" dirty="0" err="1">
                          <a:solidFill>
                            <a:schemeClr val="dk1"/>
                          </a:solidFill>
                          <a:latin typeface="+mn-lt"/>
                          <a:ea typeface="+mn-ea"/>
                          <a:cs typeface="+mn-cs"/>
                        </a:rPr>
                        <a:t>în</a:t>
                      </a:r>
                      <a:r>
                        <a:rPr lang="en-US" sz="1600" kern="1200" dirty="0">
                          <a:solidFill>
                            <a:schemeClr val="dk1"/>
                          </a:solidFill>
                          <a:latin typeface="+mn-lt"/>
                          <a:ea typeface="+mn-ea"/>
                          <a:cs typeface="+mn-cs"/>
                        </a:rPr>
                        <a:t> </a:t>
                      </a:r>
                      <a:r>
                        <a:rPr lang="en-US" sz="1600" kern="1200" dirty="0" err="1">
                          <a:solidFill>
                            <a:schemeClr val="dk1"/>
                          </a:solidFill>
                          <a:latin typeface="+mn-lt"/>
                          <a:ea typeface="+mn-ea"/>
                          <a:cs typeface="+mn-cs"/>
                        </a:rPr>
                        <a:t>mediul</a:t>
                      </a:r>
                      <a:r>
                        <a:rPr lang="en-US" sz="1600" kern="1200" dirty="0">
                          <a:solidFill>
                            <a:schemeClr val="dk1"/>
                          </a:solidFill>
                          <a:latin typeface="+mn-lt"/>
                          <a:ea typeface="+mn-ea"/>
                          <a:cs typeface="+mn-cs"/>
                        </a:rPr>
                        <a:t> rural (FSE+)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600" dirty="0">
                          <a:latin typeface="+mn-lt"/>
                        </a:rPr>
                        <a:t>Persoane vulnerabile din mediul rural</a:t>
                      </a: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600" b="0" i="0" u="none" strike="noStrike" kern="1200" baseline="0" dirty="0">
                          <a:solidFill>
                            <a:schemeClr val="dk1"/>
                          </a:solidFill>
                          <a:latin typeface="+mn-lt"/>
                          <a:ea typeface="+mn-ea"/>
                          <a:cs typeface="+mn-cs"/>
                        </a:rPr>
                        <a:t>Persoane care doresc să înființeze întreprinderi sociale în mediul rural</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 Înființarea de noi întreprinderi sociale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Acordarea de prime de angajare/subvenții pentru angajatori, pentru creșterea nivelului de ocupare a persoanelor din grupurile vulnerabile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Crearea și consolidarea parteneriatelor cu actorii relevanți de pe piața muncii, din sistemul de învățământ/de asistență medicală/de asistență socială/servicii de ocupare sau din administrația locală etc. în vederea creșterii implicării în furnizarea de servicii pentru grupurile vulnerabile.</a:t>
                      </a:r>
                      <a:endParaRPr lang="en-US" sz="1600" dirty="0">
                        <a:latin typeface="+mn-lt"/>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dirty="0">
                          <a:latin typeface="+mn-lt"/>
                        </a:rPr>
                        <a:t>100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dirty="0">
                          <a:latin typeface="+mn-lt"/>
                        </a:rPr>
                        <a:t>20,29 mil euro alocare buget de stat</a:t>
                      </a:r>
                      <a:endParaRPr lang="en-US" sz="1600" dirty="0">
                        <a:latin typeface="+mn-lt"/>
                      </a:endParaRPr>
                    </a:p>
                  </a:txBody>
                  <a:tcPr/>
                </a:tc>
                <a:extLst>
                  <a:ext uri="{0D108BD9-81ED-4DB2-BD59-A6C34878D82A}">
                    <a16:rowId xmlns:a16="http://schemas.microsoft.com/office/drawing/2014/main" val="3424598133"/>
                  </a:ext>
                </a:extLst>
              </a:tr>
            </a:tbl>
          </a:graphicData>
        </a:graphic>
      </p:graphicFrame>
      <p:pic>
        <p:nvPicPr>
          <p:cNvPr id="6" name="Picture 5">
            <a:extLst>
              <a:ext uri="{FF2B5EF4-FFF2-40B4-BE49-F238E27FC236}">
                <a16:creationId xmlns:a16="http://schemas.microsoft.com/office/drawing/2014/main" id="{9DC69592-CD8A-A9B8-1C25-21B34319505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A243F768-C643-84B6-1CC6-EF8A358A4A3E}"/>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FC97A2D8-73E1-A9CE-E5F2-6B3E427742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34907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8" y="1398798"/>
            <a:ext cx="11222479" cy="412749"/>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r>
              <a:rPr lang="ro-RO" sz="1600" b="1" dirty="0">
                <a:solidFill>
                  <a:schemeClr val="bg1"/>
                </a:solidFill>
              </a:rPr>
              <a:t>Prioritatea 4 </a:t>
            </a:r>
            <a:r>
              <a:rPr lang="ro-RO" sz="1600" b="1" dirty="0">
                <a:solidFill>
                  <a:schemeClr val="bg1"/>
                </a:solidFill>
                <a:latin typeface="Calibri Light" panose="020F0302020204030204" pitchFamily="34" charset="0"/>
                <a:cs typeface="Calibri Light" panose="020F0302020204030204" pitchFamily="34" charset="0"/>
              </a:rPr>
              <a:t>Sprijinirea comunităților rurale fără acces sau cu acces limitat la serviciile sociale</a:t>
            </a: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1400163846"/>
              </p:ext>
            </p:extLst>
          </p:nvPr>
        </p:nvGraphicFramePr>
        <p:xfrm>
          <a:off x="497940" y="2147582"/>
          <a:ext cx="11282727" cy="4500792"/>
        </p:xfrm>
        <a:graphic>
          <a:graphicData uri="http://schemas.openxmlformats.org/drawingml/2006/table">
            <a:tbl>
              <a:tblPr firstRow="1" bandRow="1">
                <a:tableStyleId>{93296810-A885-4BE3-A3E7-6D5BEEA58F35}</a:tableStyleId>
              </a:tblPr>
              <a:tblGrid>
                <a:gridCol w="2401134">
                  <a:extLst>
                    <a:ext uri="{9D8B030D-6E8A-4147-A177-3AD203B41FA5}">
                      <a16:colId xmlns:a16="http://schemas.microsoft.com/office/drawing/2014/main" val="1730937873"/>
                    </a:ext>
                  </a:extLst>
                </a:gridCol>
                <a:gridCol w="1622389">
                  <a:extLst>
                    <a:ext uri="{9D8B030D-6E8A-4147-A177-3AD203B41FA5}">
                      <a16:colId xmlns:a16="http://schemas.microsoft.com/office/drawing/2014/main" val="1818300528"/>
                    </a:ext>
                  </a:extLst>
                </a:gridCol>
                <a:gridCol w="5025209">
                  <a:extLst>
                    <a:ext uri="{9D8B030D-6E8A-4147-A177-3AD203B41FA5}">
                      <a16:colId xmlns:a16="http://schemas.microsoft.com/office/drawing/2014/main" val="899024526"/>
                    </a:ext>
                  </a:extLst>
                </a:gridCol>
                <a:gridCol w="2233995">
                  <a:extLst>
                    <a:ext uri="{9D8B030D-6E8A-4147-A177-3AD203B41FA5}">
                      <a16:colId xmlns:a16="http://schemas.microsoft.com/office/drawing/2014/main" val="1347994541"/>
                    </a:ext>
                  </a:extLst>
                </a:gridCol>
              </a:tblGrid>
              <a:tr h="340217">
                <a:tc>
                  <a:txBody>
                    <a:bodyPr/>
                    <a:lstStyle/>
                    <a:p>
                      <a:pPr algn="ctr"/>
                      <a:r>
                        <a:rPr lang="ro-RO" sz="1600" noProof="0" dirty="0">
                          <a:latin typeface="+mn-lt"/>
                        </a:rPr>
                        <a:t>Acțiuni</a:t>
                      </a:r>
                    </a:p>
                  </a:txBody>
                  <a:tcPr/>
                </a:tc>
                <a:tc>
                  <a:txBody>
                    <a:bodyPr/>
                    <a:lstStyle/>
                    <a:p>
                      <a:pPr algn="ctr"/>
                      <a:r>
                        <a:rPr lang="ro-RO" sz="1600" noProof="0" dirty="0">
                          <a:latin typeface="+mn-lt"/>
                        </a:rPr>
                        <a:t>Grup țintă vizat</a:t>
                      </a:r>
                    </a:p>
                  </a:txBody>
                  <a:tcPr/>
                </a:tc>
                <a:tc>
                  <a:txBody>
                    <a:bodyPr/>
                    <a:lstStyle/>
                    <a:p>
                      <a:pPr algn="ctr"/>
                      <a:r>
                        <a:rPr lang="ro-RO" sz="1600" noProof="0" dirty="0">
                          <a:latin typeface="+mn-lt"/>
                        </a:rPr>
                        <a:t>Exemple de investiții vizate</a:t>
                      </a:r>
                    </a:p>
                  </a:txBody>
                  <a:tcPr/>
                </a:tc>
                <a:tc>
                  <a:txBody>
                    <a:bodyPr/>
                    <a:lstStyle/>
                    <a:p>
                      <a:pPr algn="ctr"/>
                      <a:endParaRPr lang="ro-RO" sz="1600" noProof="0" dirty="0">
                        <a:latin typeface="+mn-lt"/>
                      </a:endParaRPr>
                    </a:p>
                  </a:txBody>
                  <a:tcPr/>
                </a:tc>
                <a:extLst>
                  <a:ext uri="{0D108BD9-81ED-4DB2-BD59-A6C34878D82A}">
                    <a16:rowId xmlns:a16="http://schemas.microsoft.com/office/drawing/2014/main" val="1559479975"/>
                  </a:ext>
                </a:extLst>
              </a:tr>
              <a:tr h="108250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noProof="0" dirty="0">
                          <a:solidFill>
                            <a:schemeClr val="dk1"/>
                          </a:solidFill>
                          <a:latin typeface="+mn-lt"/>
                          <a:ea typeface="+mn-ea"/>
                          <a:cs typeface="+mn-cs"/>
                        </a:rPr>
                        <a:t>Actiunea 4.1 Sprijin pentru identificarea nevoilor locale și evaluarea dezvoltării serviciilor sociale în cadrul fiecărei autorități locale rurale </a:t>
                      </a:r>
                      <a:r>
                        <a:rPr lang="ro-RO" sz="1200" b="0" i="0" u="none" strike="noStrike" kern="1200" baseline="0" noProof="0" dirty="0">
                          <a:solidFill>
                            <a:schemeClr val="dk1"/>
                          </a:solidFill>
                          <a:latin typeface="+mn-lt"/>
                          <a:ea typeface="+mn-ea"/>
                          <a:cs typeface="+mn-cs"/>
                        </a:rPr>
                        <a:t>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noProof="0" dirty="0">
                          <a:latin typeface="+mn-lt"/>
                        </a:rPr>
                        <a:t>UAT -uri</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noProof="0" dirty="0">
                          <a:solidFill>
                            <a:schemeClr val="dk1"/>
                          </a:solidFill>
                          <a:latin typeface="+mn-lt"/>
                          <a:ea typeface="+mn-ea"/>
                          <a:cs typeface="+mn-cs"/>
                        </a:rPr>
                        <a:t>Realizarea diagnozei sociale în vederea evaluării problemelor sociale ale comunităților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noProof="0" dirty="0">
                          <a:solidFill>
                            <a:schemeClr val="dk1"/>
                          </a:solidFill>
                          <a:latin typeface="+mn-lt"/>
                          <a:ea typeface="+mn-ea"/>
                          <a:cs typeface="+mn-cs"/>
                        </a:rPr>
                        <a:t>17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noProof="0" dirty="0">
                          <a:solidFill>
                            <a:schemeClr val="dk1"/>
                          </a:solidFill>
                          <a:latin typeface="+mn-lt"/>
                          <a:ea typeface="+mn-ea"/>
                          <a:cs typeface="+mn-cs"/>
                        </a:rPr>
                        <a:t>3,45 mil euro alocare buget de stat</a:t>
                      </a:r>
                    </a:p>
                  </a:txBody>
                  <a:tcPr/>
                </a:tc>
                <a:extLst>
                  <a:ext uri="{0D108BD9-81ED-4DB2-BD59-A6C34878D82A}">
                    <a16:rowId xmlns:a16="http://schemas.microsoft.com/office/drawing/2014/main" val="359642576"/>
                  </a:ext>
                </a:extLst>
              </a:tr>
              <a:tr h="207222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noProof="0" dirty="0">
                          <a:solidFill>
                            <a:schemeClr val="dk1"/>
                          </a:solidFill>
                          <a:latin typeface="+mn-lt"/>
                          <a:ea typeface="+mn-ea"/>
                          <a:cs typeface="+mn-cs"/>
                        </a:rPr>
                        <a:t>Actiunea 4.2 Dezvoltarea serviciilor sociale primare pe modelul comunitar în comunitățile rurale </a:t>
                      </a: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noProof="0" dirty="0">
                          <a:solidFill>
                            <a:schemeClr val="dk1"/>
                          </a:solidFill>
                          <a:latin typeface="+mn-lt"/>
                          <a:ea typeface="+mn-ea"/>
                          <a:cs typeface="+mn-cs"/>
                        </a:rPr>
                        <a:t>Investiții în infrastructură și dotări care vor contribui la creșterea accesului la serviciile de asistență medicală comunitară integrate cu activitatea de asistență socială și educațională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kern="1200" noProof="0" dirty="0">
                          <a:solidFill>
                            <a:schemeClr val="dk1"/>
                          </a:solidFill>
                          <a:latin typeface="+mn-lt"/>
                          <a:ea typeface="+mn-ea"/>
                          <a:cs typeface="+mn-cs"/>
                        </a:rPr>
                        <a:t>Vârstnici</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kern="1200" noProof="0" dirty="0">
                          <a:solidFill>
                            <a:schemeClr val="dk1"/>
                          </a:solidFill>
                          <a:latin typeface="+mn-lt"/>
                          <a:ea typeface="+mn-ea"/>
                          <a:cs typeface="+mn-cs"/>
                        </a:rPr>
                        <a:t>Populația de etnie romă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kern="1200" noProof="0" dirty="0">
                          <a:solidFill>
                            <a:schemeClr val="dk1"/>
                          </a:solidFill>
                          <a:latin typeface="+mn-lt"/>
                          <a:ea typeface="+mn-ea"/>
                          <a:cs typeface="+mn-cs"/>
                        </a:rPr>
                        <a:t>Copii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kern="1200" noProof="0" dirty="0">
                          <a:solidFill>
                            <a:schemeClr val="dk1"/>
                          </a:solidFill>
                          <a:latin typeface="+mn-lt"/>
                          <a:ea typeface="+mn-ea"/>
                          <a:cs typeface="+mn-cs"/>
                        </a:rPr>
                        <a:t>Tineri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kern="1200" noProof="0" dirty="0">
                          <a:solidFill>
                            <a:schemeClr val="dk1"/>
                          </a:solidFill>
                          <a:latin typeface="+mn-lt"/>
                          <a:ea typeface="+mn-ea"/>
                          <a:cs typeface="+mn-cs"/>
                        </a:rPr>
                        <a:t>Persoane cu dizabilități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kern="1200" noProof="0" dirty="0">
                          <a:solidFill>
                            <a:schemeClr val="dk1"/>
                          </a:solidFill>
                          <a:latin typeface="+mn-lt"/>
                          <a:ea typeface="+mn-ea"/>
                          <a:cs typeface="+mn-cs"/>
                        </a:rPr>
                        <a:t>Familiile/aparținători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noProof="0" dirty="0">
                          <a:solidFill>
                            <a:schemeClr val="dk1"/>
                          </a:solidFill>
                          <a:latin typeface="+mn-lt"/>
                          <a:ea typeface="+mn-ea"/>
                          <a:cs typeface="+mn-cs"/>
                        </a:rPr>
                        <a:t>Dezvoltarea serviciilor sociale în mediul rural prin furnizarea de servicii de asistență socială/medicală comunitară, suport educaționale prin intervenția unor echipe comunitare integrate (asistent social/tehnician în asistență socială, asistent medical comunitar/mediator sanitar, îngrijitor la domiciliu, mediator/consilier școlar)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noProof="0" dirty="0">
                          <a:solidFill>
                            <a:schemeClr val="dk1"/>
                          </a:solidFill>
                          <a:latin typeface="+mn-lt"/>
                          <a:ea typeface="+mn-ea"/>
                          <a:cs typeface="+mn-cs"/>
                        </a:rPr>
                        <a:t>Construcția /reabilitarea/modernizarea/extinderea/dotarea cu echipamente a centrelor comunitare integrate</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noProof="0" dirty="0">
                          <a:solidFill>
                            <a:schemeClr val="dk1"/>
                          </a:solidFill>
                          <a:latin typeface="+mn-lt"/>
                          <a:ea typeface="+mn-ea"/>
                          <a:cs typeface="+mn-cs"/>
                        </a:rPr>
                        <a:t>581,32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noProof="0" dirty="0">
                          <a:solidFill>
                            <a:schemeClr val="dk1"/>
                          </a:solidFill>
                          <a:latin typeface="+mn-lt"/>
                          <a:ea typeface="+mn-ea"/>
                          <a:cs typeface="+mn-cs"/>
                        </a:rPr>
                        <a:t>16,15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noProof="0" dirty="0">
                          <a:solidFill>
                            <a:schemeClr val="dk1"/>
                          </a:solidFill>
                          <a:latin typeface="+mn-lt"/>
                          <a:ea typeface="+mn-ea"/>
                          <a:cs typeface="+mn-cs"/>
                        </a:rPr>
                        <a:t>12,25 mil euro alocare buget de stat</a:t>
                      </a:r>
                    </a:p>
                  </a:txBody>
                  <a:tcPr/>
                </a:tc>
                <a:extLst>
                  <a:ext uri="{0D108BD9-81ED-4DB2-BD59-A6C34878D82A}">
                    <a16:rowId xmlns:a16="http://schemas.microsoft.com/office/drawing/2014/main" val="2618219502"/>
                  </a:ext>
                </a:extLst>
              </a:tr>
              <a:tr h="8548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noProof="0" dirty="0">
                          <a:solidFill>
                            <a:schemeClr val="dk1"/>
                          </a:solidFill>
                          <a:latin typeface="+mn-lt"/>
                          <a:ea typeface="+mn-ea"/>
                          <a:cs typeface="+mn-cs"/>
                        </a:rPr>
                        <a:t>Actiunea 4.3 Creșterea accesului profesioniștilor la programul de formare continuă</a:t>
                      </a:r>
                      <a:endParaRPr lang="ro-RO" sz="1200" kern="1200" noProof="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kern="1200" noProof="0" dirty="0">
                          <a:solidFill>
                            <a:schemeClr val="dk1"/>
                          </a:solidFill>
                          <a:latin typeface="+mn-lt"/>
                          <a:ea typeface="+mn-ea"/>
                          <a:cs typeface="+mn-cs"/>
                        </a:rPr>
                        <a:t>Profesioniști care lucrează în cadrul serviciilor care se adresează grupului țintă</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kern="1200" noProof="0" dirty="0">
                          <a:solidFill>
                            <a:schemeClr val="dk1"/>
                          </a:solidFill>
                          <a:latin typeface="+mn-lt"/>
                          <a:ea typeface="+mn-ea"/>
                          <a:cs typeface="+mn-cs"/>
                        </a:rPr>
                        <a:t>Derularea programelor de formare profesională continua pentru </a:t>
                      </a:r>
                      <a:r>
                        <a:rPr lang="ro-RO" sz="1200" b="0" i="0" u="none" strike="noStrike" kern="1200" baseline="0" noProof="0" dirty="0">
                          <a:solidFill>
                            <a:schemeClr val="dk1"/>
                          </a:solidFill>
                          <a:latin typeface="+mn-lt"/>
                          <a:ea typeface="+mn-ea"/>
                          <a:cs typeface="+mn-cs"/>
                        </a:rPr>
                        <a:t>profesioniștii din domeniul serviciilor sociale din rural</a:t>
                      </a:r>
                      <a:endParaRPr lang="ro-RO" sz="1200" kern="1200" noProof="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5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0,88 mil euro alocare buget de stat</a:t>
                      </a:r>
                    </a:p>
                  </a:txBody>
                  <a:tcPr/>
                </a:tc>
                <a:extLst>
                  <a:ext uri="{0D108BD9-81ED-4DB2-BD59-A6C34878D82A}">
                    <a16:rowId xmlns:a16="http://schemas.microsoft.com/office/drawing/2014/main" val="1766347681"/>
                  </a:ext>
                </a:extLst>
              </a:tr>
            </a:tbl>
          </a:graphicData>
        </a:graphic>
      </p:graphicFrame>
      <p:pic>
        <p:nvPicPr>
          <p:cNvPr id="6" name="Picture 5">
            <a:extLst>
              <a:ext uri="{FF2B5EF4-FFF2-40B4-BE49-F238E27FC236}">
                <a16:creationId xmlns:a16="http://schemas.microsoft.com/office/drawing/2014/main" id="{8E9A30B7-534D-A355-B561-D03642BA04B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3FAA20CC-6836-21AD-DD94-7238B0305589}"/>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B46513CC-ADBF-8AF0-6F94-19C2C9A5D0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274583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9" y="1244009"/>
            <a:ext cx="11075622" cy="452582"/>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b="1" dirty="0">
              <a:solidFill>
                <a:schemeClr val="bg1"/>
              </a:solidFill>
            </a:endParaRPr>
          </a:p>
          <a:p>
            <a:pPr algn="ctr">
              <a:lnSpc>
                <a:spcPct val="106000"/>
              </a:lnSpc>
            </a:pPr>
            <a:r>
              <a:rPr lang="ro-RO" sz="1600" b="1" dirty="0">
                <a:solidFill>
                  <a:schemeClr val="bg1"/>
                </a:solidFill>
              </a:rPr>
              <a:t>Prioritatea 5 </a:t>
            </a:r>
            <a:r>
              <a:rPr lang="ro-RO" sz="1600" b="1" dirty="0">
                <a:solidFill>
                  <a:schemeClr val="bg1"/>
                </a:solidFill>
                <a:latin typeface="Calibri Light" panose="020F0302020204030204" pitchFamily="34" charset="0"/>
                <a:cs typeface="Calibri Light" panose="020F0302020204030204" pitchFamily="34" charset="0"/>
              </a:rPr>
              <a:t>Reducerea disparităților dintre copiii la risc de sărăcie și/sau excluziune socială și ceilalți copii</a:t>
            </a: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469946255"/>
              </p:ext>
            </p:extLst>
          </p:nvPr>
        </p:nvGraphicFramePr>
        <p:xfrm>
          <a:off x="558189" y="1884897"/>
          <a:ext cx="11199782" cy="4236720"/>
        </p:xfrm>
        <a:graphic>
          <a:graphicData uri="http://schemas.openxmlformats.org/drawingml/2006/table">
            <a:tbl>
              <a:tblPr firstRow="1" bandRow="1">
                <a:tableStyleId>{93296810-A885-4BE3-A3E7-6D5BEEA58F35}</a:tableStyleId>
              </a:tblPr>
              <a:tblGrid>
                <a:gridCol w="1833033">
                  <a:extLst>
                    <a:ext uri="{9D8B030D-6E8A-4147-A177-3AD203B41FA5}">
                      <a16:colId xmlns:a16="http://schemas.microsoft.com/office/drawing/2014/main" val="1730937873"/>
                    </a:ext>
                  </a:extLst>
                </a:gridCol>
                <a:gridCol w="1688965">
                  <a:extLst>
                    <a:ext uri="{9D8B030D-6E8A-4147-A177-3AD203B41FA5}">
                      <a16:colId xmlns:a16="http://schemas.microsoft.com/office/drawing/2014/main" val="1818300528"/>
                    </a:ext>
                  </a:extLst>
                </a:gridCol>
                <a:gridCol w="3838892">
                  <a:extLst>
                    <a:ext uri="{9D8B030D-6E8A-4147-A177-3AD203B41FA5}">
                      <a16:colId xmlns:a16="http://schemas.microsoft.com/office/drawing/2014/main" val="899024526"/>
                    </a:ext>
                  </a:extLst>
                </a:gridCol>
                <a:gridCol w="3838892">
                  <a:extLst>
                    <a:ext uri="{9D8B030D-6E8A-4147-A177-3AD203B41FA5}">
                      <a16:colId xmlns:a16="http://schemas.microsoft.com/office/drawing/2014/main" val="2203506649"/>
                    </a:ext>
                  </a:extLst>
                </a:gridCol>
              </a:tblGrid>
              <a:tr h="237191">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79631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err="1">
                          <a:solidFill>
                            <a:schemeClr val="dk1"/>
                          </a:solidFill>
                          <a:latin typeface="+mn-lt"/>
                          <a:ea typeface="+mn-ea"/>
                          <a:cs typeface="+mn-cs"/>
                        </a:rPr>
                        <a:t>Acțiunea</a:t>
                      </a:r>
                      <a:r>
                        <a:rPr lang="en-US" sz="1400" b="1" i="0" u="none" strike="noStrike" kern="1200" baseline="0" dirty="0">
                          <a:solidFill>
                            <a:schemeClr val="dk1"/>
                          </a:solidFill>
                          <a:latin typeface="+mn-lt"/>
                          <a:ea typeface="+mn-ea"/>
                          <a:cs typeface="+mn-cs"/>
                        </a:rPr>
                        <a:t> 5.1. </a:t>
                      </a:r>
                      <a:r>
                        <a:rPr lang="ro-RO" sz="1400" b="1" i="0" u="none" strike="noStrike" kern="1200" baseline="0" dirty="0">
                          <a:solidFill>
                            <a:schemeClr val="dk1"/>
                          </a:solidFill>
                          <a:latin typeface="+mn-lt"/>
                          <a:ea typeface="+mn-ea"/>
                          <a:cs typeface="+mn-cs"/>
                        </a:rPr>
                        <a:t>(FEDR+</a:t>
                      </a:r>
                      <a:r>
                        <a:rPr lang="en-US" sz="1400" b="1" i="0" u="none" strike="noStrike" kern="1200" baseline="0" dirty="0">
                          <a:solidFill>
                            <a:schemeClr val="dk1"/>
                          </a:solidFill>
                          <a:latin typeface="+mn-lt"/>
                          <a:ea typeface="+mn-ea"/>
                          <a:cs typeface="+mn-cs"/>
                        </a:rPr>
                        <a:t>FSE+</a:t>
                      </a:r>
                      <a:r>
                        <a:rPr lang="ro-RO" sz="1400" b="1" i="0" u="none" strike="noStrike" kern="1200" baseline="0" dirty="0">
                          <a:solidFill>
                            <a:schemeClr val="dk1"/>
                          </a:solidFill>
                          <a:latin typeface="+mn-lt"/>
                          <a:ea typeface="+mn-ea"/>
                          <a:cs typeface="+mn-cs"/>
                        </a:rPr>
                        <a:t>)</a:t>
                      </a:r>
                      <a:r>
                        <a:rPr lang="en-US" sz="1400" b="1" i="0" u="none" strike="noStrike" kern="1200" baseline="0" dirty="0">
                          <a:solidFill>
                            <a:schemeClr val="dk1"/>
                          </a:solidFill>
                          <a:latin typeface="+mn-lt"/>
                          <a:ea typeface="+mn-ea"/>
                          <a:cs typeface="+mn-cs"/>
                        </a:rPr>
                        <a:t> </a:t>
                      </a:r>
                      <a:r>
                        <a:rPr lang="en-US" sz="1400" b="1" i="0" u="none" strike="noStrike" kern="1200" baseline="0" dirty="0" err="1">
                          <a:solidFill>
                            <a:schemeClr val="dk1"/>
                          </a:solidFill>
                          <a:latin typeface="+mn-lt"/>
                          <a:ea typeface="+mn-ea"/>
                          <a:cs typeface="+mn-cs"/>
                        </a:rPr>
                        <a:t>Dezvoltarea</a:t>
                      </a:r>
                      <a:r>
                        <a:rPr lang="en-US" sz="1400" b="1" i="0" u="none" strike="noStrike" kern="1200" baseline="0" dirty="0">
                          <a:solidFill>
                            <a:schemeClr val="dk1"/>
                          </a:solidFill>
                          <a:latin typeface="+mn-lt"/>
                          <a:ea typeface="+mn-ea"/>
                          <a:cs typeface="+mn-cs"/>
                        </a:rPr>
                        <a:t> de </a:t>
                      </a:r>
                      <a:r>
                        <a:rPr lang="en-US" sz="1400" b="1" i="0" u="none" strike="noStrike" kern="1200" baseline="0" dirty="0" err="1">
                          <a:solidFill>
                            <a:schemeClr val="dk1"/>
                          </a:solidFill>
                          <a:latin typeface="+mn-lt"/>
                          <a:ea typeface="+mn-ea"/>
                          <a:cs typeface="+mn-cs"/>
                        </a:rPr>
                        <a:t>servicii</a:t>
                      </a:r>
                      <a:r>
                        <a:rPr lang="en-US" sz="1400" b="1" i="0" u="none" strike="noStrike" kern="1200" baseline="0" dirty="0">
                          <a:solidFill>
                            <a:schemeClr val="dk1"/>
                          </a:solidFill>
                          <a:latin typeface="+mn-lt"/>
                          <a:ea typeface="+mn-ea"/>
                          <a:cs typeface="+mn-cs"/>
                        </a:rPr>
                        <a:t> </a:t>
                      </a:r>
                      <a:r>
                        <a:rPr lang="en-US" sz="1400" b="1" i="0" u="none" strike="noStrike" kern="1200" baseline="0" dirty="0" err="1">
                          <a:solidFill>
                            <a:schemeClr val="dk1"/>
                          </a:solidFill>
                          <a:latin typeface="+mn-lt"/>
                          <a:ea typeface="+mn-ea"/>
                          <a:cs typeface="+mn-cs"/>
                        </a:rPr>
                        <a:t>specializate</a:t>
                      </a:r>
                      <a:r>
                        <a:rPr lang="en-US" sz="1400" b="1" i="0" u="none" strike="noStrike" kern="1200" baseline="0" dirty="0">
                          <a:solidFill>
                            <a:schemeClr val="dk1"/>
                          </a:solidFill>
                          <a:latin typeface="+mn-lt"/>
                          <a:ea typeface="+mn-ea"/>
                          <a:cs typeface="+mn-cs"/>
                        </a:rPr>
                        <a:t> </a:t>
                      </a:r>
                      <a:r>
                        <a:rPr lang="en-US" sz="1400" b="1" i="0" u="none" strike="noStrike" kern="1200" baseline="0" dirty="0" err="1">
                          <a:solidFill>
                            <a:schemeClr val="dk1"/>
                          </a:solidFill>
                          <a:latin typeface="+mn-lt"/>
                          <a:ea typeface="+mn-ea"/>
                          <a:cs typeface="+mn-cs"/>
                        </a:rPr>
                        <a:t>pentru</a:t>
                      </a:r>
                      <a:r>
                        <a:rPr lang="en-US" sz="1400" b="1" i="0" u="none" strike="noStrike" kern="1200" baseline="0" dirty="0">
                          <a:solidFill>
                            <a:schemeClr val="dk1"/>
                          </a:solidFill>
                          <a:latin typeface="+mn-lt"/>
                          <a:ea typeface="+mn-ea"/>
                          <a:cs typeface="+mn-cs"/>
                        </a:rPr>
                        <a:t> </a:t>
                      </a:r>
                      <a:r>
                        <a:rPr lang="en-US" sz="1400" b="1" i="0" u="none" strike="noStrike" kern="1200" baseline="0" dirty="0" err="1">
                          <a:solidFill>
                            <a:schemeClr val="dk1"/>
                          </a:solidFill>
                          <a:latin typeface="+mn-lt"/>
                          <a:ea typeface="+mn-ea"/>
                          <a:cs typeface="+mn-cs"/>
                        </a:rPr>
                        <a:t>copii</a:t>
                      </a:r>
                      <a:r>
                        <a:rPr lang="en-US" sz="1400" b="1" i="0" u="none" strike="noStrike" kern="1200" baseline="0" dirty="0">
                          <a:solidFill>
                            <a:schemeClr val="dk1"/>
                          </a:solidFill>
                          <a:latin typeface="+mn-lt"/>
                          <a:ea typeface="+mn-ea"/>
                          <a:cs typeface="+mn-cs"/>
                        </a:rPr>
                        <a:t> cu </a:t>
                      </a:r>
                      <a:r>
                        <a:rPr lang="en-US" sz="1400" b="1" i="0" u="none" strike="noStrike" kern="1200" baseline="0" dirty="0" err="1">
                          <a:solidFill>
                            <a:schemeClr val="dk1"/>
                          </a:solidFill>
                          <a:latin typeface="+mn-lt"/>
                          <a:ea typeface="+mn-ea"/>
                          <a:cs typeface="+mn-cs"/>
                        </a:rPr>
                        <a:t>tulburări</a:t>
                      </a:r>
                      <a:r>
                        <a:rPr lang="en-US" sz="1400" b="1" i="0" u="none" strike="noStrike" kern="1200" baseline="0" dirty="0">
                          <a:solidFill>
                            <a:schemeClr val="dk1"/>
                          </a:solidFill>
                          <a:latin typeface="+mn-lt"/>
                          <a:ea typeface="+mn-ea"/>
                          <a:cs typeface="+mn-cs"/>
                        </a:rPr>
                        <a:t> de </a:t>
                      </a:r>
                      <a:r>
                        <a:rPr lang="en-US" sz="1400" b="1" i="0" u="none" strike="noStrike" kern="1200" baseline="0" dirty="0" err="1">
                          <a:solidFill>
                            <a:schemeClr val="dk1"/>
                          </a:solidFill>
                          <a:latin typeface="+mn-lt"/>
                          <a:ea typeface="+mn-ea"/>
                          <a:cs typeface="+mn-cs"/>
                        </a:rPr>
                        <a:t>comportament</a:t>
                      </a:r>
                      <a:endParaRPr lang="ro-RO" sz="1400" b="1" i="0" u="none" strike="noStrike" kern="1200" baseline="0" dirty="0">
                        <a:solidFill>
                          <a:schemeClr val="dk1"/>
                        </a:solidFill>
                        <a:latin typeface="+mn-lt"/>
                        <a:ea typeface="+mn-ea"/>
                        <a:cs typeface="+mn-cs"/>
                      </a:endParaRPr>
                    </a:p>
                  </a:txBody>
                  <a:tcPr/>
                </a:tc>
                <a:tc>
                  <a:txBody>
                    <a:bodyPr/>
                    <a:lstStyle/>
                    <a:p>
                      <a:pPr marL="0" indent="0">
                        <a:buFont typeface="Arial" panose="020B0604020202020204" pitchFamily="34" charset="0"/>
                        <a:buNone/>
                      </a:pPr>
                      <a:r>
                        <a:rPr lang="it-IT" sz="1400" b="0" i="0" u="none" strike="noStrike" kern="1200" baseline="0" dirty="0">
                          <a:solidFill>
                            <a:schemeClr val="dk1"/>
                          </a:solidFill>
                          <a:latin typeface="+mn-lt"/>
                          <a:ea typeface="+mn-ea"/>
                          <a:cs typeface="+mn-cs"/>
                        </a:rPr>
                        <a:t>Copii cu tulburări de comportament</a:t>
                      </a:r>
                      <a:endParaRPr lang="ro-RO" sz="1400" b="0" i="0" u="none" strike="noStrike" kern="1200" baseline="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Furnizarea de servicii specializate integrate (consiliere, suport psihologic etc.) adaptate nevoilor copiilor cu tulburări de comportament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Investiții în construcția/modernizarea/renovarea centrelor de zi specializate la nivelul fiecărui județ și municipiului București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19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14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11,28 mil euro alocare buget de stat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ro-RO" sz="14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59642576"/>
                  </a:ext>
                </a:extLst>
              </a:tr>
              <a:tr h="785627">
                <a:tc>
                  <a:txBody>
                    <a:bodyPr/>
                    <a:lstStyle/>
                    <a:p>
                      <a:r>
                        <a:rPr lang="ro-RO" sz="1400" b="1" i="0" u="none" strike="noStrike" kern="1200" baseline="0" dirty="0">
                          <a:solidFill>
                            <a:schemeClr val="dk1"/>
                          </a:solidFill>
                          <a:latin typeface="+mn-lt"/>
                          <a:ea typeface="+mn-ea"/>
                          <a:cs typeface="+mn-cs"/>
                        </a:rPr>
                        <a:t>Acțiunea 5.2 (FEDR+FSE+)Centre multifuncționale/sport/cultură</a:t>
                      </a:r>
                      <a:endParaRPr lang="en-US" sz="1400" dirty="0">
                        <a:latin typeface="+mn-lt"/>
                      </a:endParaRPr>
                    </a:p>
                  </a:txBody>
                  <a:tcPr/>
                </a:tc>
                <a:tc>
                  <a:txBody>
                    <a:bodyPr/>
                    <a:lstStyle/>
                    <a:p>
                      <a:pPr marL="0" indent="0">
                        <a:buFont typeface="Arial" panose="020B0604020202020204" pitchFamily="34" charset="0"/>
                        <a:buNone/>
                      </a:pPr>
                      <a:r>
                        <a:rPr lang="ro-RO" sz="1400" b="0" i="0" u="none" strike="noStrike" kern="1200" baseline="0" dirty="0">
                          <a:solidFill>
                            <a:schemeClr val="dk1"/>
                          </a:solidFill>
                          <a:latin typeface="+mn-lt"/>
                          <a:ea typeface="+mn-ea"/>
                          <a:cs typeface="+mn-cs"/>
                        </a:rPr>
                        <a:t>Copiii în situație de vulnerabilitate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Integrarea socială prin accesul la activități sportive, recreative, culturale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Modernizarea/reabilitarea infrastructurii pentru centre multifuncționale, centre cu dotări sportive și culturale</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47,5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37,4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29,03 mil euro alocare buget de stat</a:t>
                      </a:r>
                    </a:p>
                  </a:txBody>
                  <a:tcPr/>
                </a:tc>
                <a:extLst>
                  <a:ext uri="{0D108BD9-81ED-4DB2-BD59-A6C34878D82A}">
                    <a16:rowId xmlns:a16="http://schemas.microsoft.com/office/drawing/2014/main" val="2376189708"/>
                  </a:ext>
                </a:extLst>
              </a:tr>
              <a:tr h="101840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400" b="1" i="0" u="none" strike="noStrike" kern="1200" baseline="0" dirty="0">
                          <a:solidFill>
                            <a:schemeClr val="dk1"/>
                          </a:solidFill>
                          <a:latin typeface="+mn-lt"/>
                          <a:ea typeface="+mn-ea"/>
                          <a:cs typeface="+mn-cs"/>
                        </a:rPr>
                        <a:t>Acțiunea 5.3 (FSE+)Sprijinirea tinerilor care părăsesc/au părăsit sistemul de protecție specială </a:t>
                      </a:r>
                      <a:r>
                        <a:rPr lang="ro-RO" sz="1400" b="0" i="0" u="none" strike="noStrike" kern="1200" baseline="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400" b="0" i="0" u="none" strike="noStrike" kern="1200" baseline="0" dirty="0">
                          <a:solidFill>
                            <a:schemeClr val="dk1"/>
                          </a:solidFill>
                          <a:latin typeface="+mn-lt"/>
                          <a:ea typeface="+mn-ea"/>
                          <a:cs typeface="+mn-cs"/>
                        </a:rPr>
                        <a:t>Copii și tineri din sistemul de protecție specială</a:t>
                      </a:r>
                    </a:p>
                    <a:p>
                      <a:pPr marL="171450" indent="-171450">
                        <a:buFont typeface="Arial" panose="020B0604020202020204" pitchFamily="34" charset="0"/>
                        <a:buChar char="•"/>
                      </a:pPr>
                      <a:endParaRPr lang="ro-RO" sz="14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400" b="0" i="0" u="none" strike="noStrike" kern="1200" baseline="0" dirty="0">
                          <a:solidFill>
                            <a:schemeClr val="dk1"/>
                          </a:solidFill>
                          <a:latin typeface="+mn-lt"/>
                          <a:ea typeface="+mn-ea"/>
                          <a:cs typeface="+mn-cs"/>
                        </a:rPr>
                        <a:t>Servicii integrate: consiliere, orientare profesională, dezvoltare personală și abilități de viață independentă, monitorizare post-intervenție, sprijin pentru chirie și plata utilităților 	</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44 mil euro alocare FSE+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14,71 mil euro alocare buget de stat</a:t>
                      </a:r>
                    </a:p>
                  </a:txBody>
                  <a:tcPr/>
                </a:tc>
                <a:extLst>
                  <a:ext uri="{0D108BD9-81ED-4DB2-BD59-A6C34878D82A}">
                    <a16:rowId xmlns:a16="http://schemas.microsoft.com/office/drawing/2014/main" val="2906302520"/>
                  </a:ext>
                </a:extLst>
              </a:tr>
            </a:tbl>
          </a:graphicData>
        </a:graphic>
      </p:graphicFrame>
      <p:pic>
        <p:nvPicPr>
          <p:cNvPr id="6" name="Picture 5">
            <a:extLst>
              <a:ext uri="{FF2B5EF4-FFF2-40B4-BE49-F238E27FC236}">
                <a16:creationId xmlns:a16="http://schemas.microsoft.com/office/drawing/2014/main" id="{86315AFA-6049-2F16-2EF3-6467C9713DD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6E453C53-DA54-B292-6D1F-64F9E247C569}"/>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5800F569-745E-83CF-DA6B-5CEF41A0703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2050054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9" y="1244009"/>
            <a:ext cx="11075622" cy="452582"/>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b="1" dirty="0">
              <a:solidFill>
                <a:schemeClr val="bg1"/>
              </a:solidFill>
            </a:endParaRPr>
          </a:p>
          <a:p>
            <a:pPr algn="ctr">
              <a:lnSpc>
                <a:spcPct val="106000"/>
              </a:lnSpc>
            </a:pPr>
            <a:r>
              <a:rPr lang="ro-RO" sz="1600" b="1" dirty="0">
                <a:solidFill>
                  <a:schemeClr val="bg1"/>
                </a:solidFill>
              </a:rPr>
              <a:t>Prioritatea 5 </a:t>
            </a:r>
            <a:r>
              <a:rPr lang="ro-RO" sz="1600" b="1" dirty="0">
                <a:solidFill>
                  <a:schemeClr val="bg1"/>
                </a:solidFill>
                <a:latin typeface="Calibri Light" panose="020F0302020204030204" pitchFamily="34" charset="0"/>
                <a:cs typeface="Calibri Light" panose="020F0302020204030204" pitchFamily="34" charset="0"/>
              </a:rPr>
              <a:t>Reducerea disparităților dintre copiii la risc de sărăcie și/sau excluziune socială și ceilalți copii</a:t>
            </a: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179728854"/>
              </p:ext>
            </p:extLst>
          </p:nvPr>
        </p:nvGraphicFramePr>
        <p:xfrm>
          <a:off x="558189" y="1884897"/>
          <a:ext cx="11199782" cy="4998720"/>
        </p:xfrm>
        <a:graphic>
          <a:graphicData uri="http://schemas.openxmlformats.org/drawingml/2006/table">
            <a:tbl>
              <a:tblPr firstRow="1" bandRow="1">
                <a:tableStyleId>{93296810-A885-4BE3-A3E7-6D5BEEA58F35}</a:tableStyleId>
              </a:tblPr>
              <a:tblGrid>
                <a:gridCol w="1833033">
                  <a:extLst>
                    <a:ext uri="{9D8B030D-6E8A-4147-A177-3AD203B41FA5}">
                      <a16:colId xmlns:a16="http://schemas.microsoft.com/office/drawing/2014/main" val="1730937873"/>
                    </a:ext>
                  </a:extLst>
                </a:gridCol>
                <a:gridCol w="1688965">
                  <a:extLst>
                    <a:ext uri="{9D8B030D-6E8A-4147-A177-3AD203B41FA5}">
                      <a16:colId xmlns:a16="http://schemas.microsoft.com/office/drawing/2014/main" val="1818300528"/>
                    </a:ext>
                  </a:extLst>
                </a:gridCol>
                <a:gridCol w="3838892">
                  <a:extLst>
                    <a:ext uri="{9D8B030D-6E8A-4147-A177-3AD203B41FA5}">
                      <a16:colId xmlns:a16="http://schemas.microsoft.com/office/drawing/2014/main" val="899024526"/>
                    </a:ext>
                  </a:extLst>
                </a:gridCol>
                <a:gridCol w="3838892">
                  <a:extLst>
                    <a:ext uri="{9D8B030D-6E8A-4147-A177-3AD203B41FA5}">
                      <a16:colId xmlns:a16="http://schemas.microsoft.com/office/drawing/2014/main" val="1450055293"/>
                    </a:ext>
                  </a:extLst>
                </a:gridCol>
              </a:tblGrid>
              <a:tr h="237191">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101840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err="1">
                          <a:solidFill>
                            <a:schemeClr val="dk1"/>
                          </a:solidFill>
                          <a:latin typeface="+mn-lt"/>
                          <a:ea typeface="+mn-ea"/>
                          <a:cs typeface="+mn-cs"/>
                        </a:rPr>
                        <a:t>Acțiunea</a:t>
                      </a:r>
                      <a:r>
                        <a:rPr lang="en-US" sz="1600" b="1" i="0" u="none" strike="noStrike" kern="1200" baseline="0" dirty="0">
                          <a:solidFill>
                            <a:schemeClr val="dk1"/>
                          </a:solidFill>
                          <a:latin typeface="+mn-lt"/>
                          <a:ea typeface="+mn-ea"/>
                          <a:cs typeface="+mn-cs"/>
                        </a:rPr>
                        <a:t> 5.4 </a:t>
                      </a:r>
                      <a:r>
                        <a:rPr lang="ro-RO" sz="1600" b="1" i="0" u="none" strike="noStrike" kern="1200" baseline="0" dirty="0">
                          <a:solidFill>
                            <a:schemeClr val="dk1"/>
                          </a:solidFill>
                          <a:latin typeface="+mn-lt"/>
                          <a:ea typeface="+mn-ea"/>
                          <a:cs typeface="+mn-cs"/>
                        </a:rPr>
                        <a:t>(</a:t>
                      </a:r>
                      <a:r>
                        <a:rPr lang="en-US" sz="1600" b="1" i="0" u="none" strike="noStrike" kern="1200" baseline="0" dirty="0">
                          <a:solidFill>
                            <a:schemeClr val="dk1"/>
                          </a:solidFill>
                          <a:latin typeface="+mn-lt"/>
                          <a:ea typeface="+mn-ea"/>
                          <a:cs typeface="+mn-cs"/>
                        </a:rPr>
                        <a:t>FSE+</a:t>
                      </a:r>
                      <a:r>
                        <a:rPr lang="ro-RO" sz="1600" b="1" i="0" u="none" strike="noStrike" kern="1200" baseline="0" dirty="0">
                          <a:solidFill>
                            <a:schemeClr val="dk1"/>
                          </a:solidFill>
                          <a:latin typeface="+mn-lt"/>
                          <a:ea typeface="+mn-ea"/>
                          <a:cs typeface="+mn-cs"/>
                        </a:rPr>
                        <a:t>) Servicii comunitare pentru copii și familii în vederea prevenirii separării </a:t>
                      </a:r>
                      <a:r>
                        <a:rPr lang="ro-RO" sz="1600" b="0" i="0" u="none" strike="noStrike" kern="1200" baseline="0" dirty="0">
                          <a:solidFill>
                            <a:schemeClr val="dk1"/>
                          </a:solidFill>
                          <a:latin typeface="+mn-lt"/>
                          <a:ea typeface="+mn-ea"/>
                          <a:cs typeface="+mn-cs"/>
                        </a:rPr>
                        <a:t>	</a:t>
                      </a:r>
                    </a:p>
                  </a:txBody>
                  <a:tcPr/>
                </a:tc>
                <a:tc>
                  <a:txBody>
                    <a:bodyPr/>
                    <a:lstStyle/>
                    <a:p>
                      <a:pPr marL="0" indent="0" algn="l" defTabSz="914400" rtl="0" eaLnBrk="1" latinLnBrk="0" hangingPunct="1">
                        <a:buFont typeface="Arial" panose="020B0604020202020204" pitchFamily="34" charset="0"/>
                        <a:buNone/>
                      </a:pPr>
                      <a:r>
                        <a:rPr lang="ro-RO" sz="1600" b="0" i="0" u="none" strike="noStrike" kern="1200" baseline="0" dirty="0">
                          <a:solidFill>
                            <a:schemeClr val="dk1"/>
                          </a:solidFill>
                          <a:latin typeface="+mn-lt"/>
                          <a:ea typeface="+mn-ea"/>
                          <a:cs typeface="+mn-cs"/>
                        </a:rPr>
                        <a:t>Copiii în situație de vulnerabilitate </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Suport pentru activitățile cotidiene și pentru incluziune școlară/ </a:t>
                      </a:r>
                      <a:r>
                        <a:rPr lang="ro-RO" sz="1600" b="0" i="0" u="none" strike="noStrike" kern="1200" baseline="0" dirty="0" err="1">
                          <a:solidFill>
                            <a:schemeClr val="dk1"/>
                          </a:solidFill>
                          <a:latin typeface="+mn-lt"/>
                          <a:ea typeface="+mn-ea"/>
                          <a:cs typeface="+mn-cs"/>
                        </a:rPr>
                        <a:t>socio</a:t>
                      </a:r>
                      <a:r>
                        <a:rPr lang="ro-RO" sz="1600" b="0" i="0" u="none" strike="noStrike" kern="1200" baseline="0" dirty="0">
                          <a:solidFill>
                            <a:schemeClr val="dk1"/>
                          </a:solidFill>
                          <a:latin typeface="+mn-lt"/>
                          <a:ea typeface="+mn-ea"/>
                          <a:cs typeface="+mn-cs"/>
                        </a:rPr>
                        <a:t>-profesională</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Acompanierea familiei în vederea susținerii reintegrării/creșterii și îngrijirii propriilor copii, inclusiv măsuri de sprijin material</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Consiliere și suport psihologic pentru copii și familie</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193,25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64,59 mil euro alocare buget de stat</a:t>
                      </a:r>
                    </a:p>
                  </a:txBody>
                  <a:tcPr/>
                </a:tc>
                <a:extLst>
                  <a:ext uri="{0D108BD9-81ED-4DB2-BD59-A6C34878D82A}">
                    <a16:rowId xmlns:a16="http://schemas.microsoft.com/office/drawing/2014/main" val="2987141988"/>
                  </a:ext>
                </a:extLst>
              </a:tr>
              <a:tr h="78562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err="1">
                          <a:solidFill>
                            <a:schemeClr val="dk1"/>
                          </a:solidFill>
                          <a:latin typeface="+mn-lt"/>
                          <a:ea typeface="+mn-ea"/>
                          <a:cs typeface="+mn-cs"/>
                        </a:rPr>
                        <a:t>Acțiunea</a:t>
                      </a:r>
                      <a:r>
                        <a:rPr lang="en-US" sz="1600" b="1" i="0" u="none" strike="noStrike" kern="1200" baseline="0" dirty="0">
                          <a:solidFill>
                            <a:schemeClr val="dk1"/>
                          </a:solidFill>
                          <a:latin typeface="+mn-lt"/>
                          <a:ea typeface="+mn-ea"/>
                          <a:cs typeface="+mn-cs"/>
                        </a:rPr>
                        <a:t> 5.</a:t>
                      </a:r>
                      <a:r>
                        <a:rPr lang="ro-RO" sz="1600" b="1" i="0" u="none" strike="noStrike" kern="1200" baseline="0" dirty="0">
                          <a:solidFill>
                            <a:schemeClr val="dk1"/>
                          </a:solidFill>
                          <a:latin typeface="+mn-lt"/>
                          <a:ea typeface="+mn-ea"/>
                          <a:cs typeface="+mn-cs"/>
                        </a:rPr>
                        <a:t>5</a:t>
                      </a:r>
                      <a:r>
                        <a:rPr lang="en-US" sz="1600" b="1" i="0" u="none" strike="noStrike" kern="1200" baseline="0" dirty="0">
                          <a:solidFill>
                            <a:schemeClr val="dk1"/>
                          </a:solidFill>
                          <a:latin typeface="+mn-lt"/>
                          <a:ea typeface="+mn-ea"/>
                          <a:cs typeface="+mn-cs"/>
                        </a:rPr>
                        <a:t> </a:t>
                      </a:r>
                      <a:r>
                        <a:rPr lang="ro-RO" sz="1600" b="1" i="0" u="none" strike="noStrike" kern="1200" baseline="0" dirty="0">
                          <a:solidFill>
                            <a:schemeClr val="dk1"/>
                          </a:solidFill>
                          <a:latin typeface="+mn-lt"/>
                          <a:ea typeface="+mn-ea"/>
                          <a:cs typeface="+mn-cs"/>
                        </a:rPr>
                        <a:t>(</a:t>
                      </a:r>
                      <a:r>
                        <a:rPr lang="en-US" sz="1600" b="1" i="0" u="none" strike="noStrike" kern="1200" baseline="0" dirty="0">
                          <a:solidFill>
                            <a:schemeClr val="dk1"/>
                          </a:solidFill>
                          <a:latin typeface="+mn-lt"/>
                          <a:ea typeface="+mn-ea"/>
                          <a:cs typeface="+mn-cs"/>
                        </a:rPr>
                        <a:t>FSE+</a:t>
                      </a:r>
                      <a:r>
                        <a:rPr lang="ro-RO" sz="1600" b="1" i="0" u="none" strike="noStrike" kern="1200" baseline="0" dirty="0">
                          <a:solidFill>
                            <a:schemeClr val="dk1"/>
                          </a:solidFill>
                          <a:latin typeface="+mn-lt"/>
                          <a:ea typeface="+mn-ea"/>
                          <a:cs typeface="+mn-cs"/>
                        </a:rPr>
                        <a:t>) Sprijin familii monoparentale </a:t>
                      </a:r>
                      <a:r>
                        <a:rPr lang="ro-RO" sz="1600" b="0" i="0" u="none" strike="noStrike" kern="1200" baseline="0" dirty="0">
                          <a:solidFill>
                            <a:schemeClr val="dk1"/>
                          </a:solidFill>
                          <a:latin typeface="+mn-lt"/>
                          <a:ea typeface="+mn-ea"/>
                          <a:cs typeface="+mn-cs"/>
                        </a:rPr>
                        <a:t>	</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600" b="0" i="0" u="none" strike="noStrike" kern="1200" baseline="0" dirty="0">
                          <a:solidFill>
                            <a:schemeClr val="dk1"/>
                          </a:solidFill>
                          <a:latin typeface="+mn-lt"/>
                          <a:ea typeface="+mn-ea"/>
                          <a:cs typeface="+mn-cs"/>
                        </a:rPr>
                        <a:t>Părinți singuri care au grijă de copi</a:t>
                      </a:r>
                      <a:r>
                        <a:rPr lang="ro-RO" sz="1600" b="0" i="0" u="none" strike="noStrike" kern="1200" baseline="0" dirty="0">
                          <a:solidFill>
                            <a:schemeClr val="dk1"/>
                          </a:solidFill>
                          <a:latin typeface="+mn-lt"/>
                          <a:ea typeface="+mn-ea"/>
                          <a:cs typeface="+mn-cs"/>
                        </a:rPr>
                        <a:t>i</a:t>
                      </a:r>
                      <a:endParaRPr lang="it-IT" sz="16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600" b="0" i="0" u="none" strike="noStrike" kern="1200" baseline="0" dirty="0">
                          <a:solidFill>
                            <a:schemeClr val="dk1"/>
                          </a:solidFill>
                          <a:latin typeface="+mn-lt"/>
                          <a:ea typeface="+mn-ea"/>
                          <a:cs typeface="+mn-cs"/>
                        </a:rPr>
                        <a:t>Finanțarea cursurilor de recalificare pentru părintele singur cu venituri mici, care dorește să-și schimbe domeniul profesional, vouchere </a:t>
                      </a:r>
                      <a:r>
                        <a:rPr lang="ro-RO" sz="1600" b="0" i="0" u="none" strike="noStrike" kern="1200" baseline="0" dirty="0" err="1">
                          <a:solidFill>
                            <a:schemeClr val="dk1"/>
                          </a:solidFill>
                          <a:latin typeface="+mn-lt"/>
                          <a:ea typeface="+mn-ea"/>
                          <a:cs typeface="+mn-cs"/>
                        </a:rPr>
                        <a:t>before</a:t>
                      </a:r>
                      <a:r>
                        <a:rPr lang="ro-RO" sz="1600" b="0" i="0" u="none" strike="noStrike" kern="1200" baseline="0" dirty="0">
                          <a:solidFill>
                            <a:schemeClr val="dk1"/>
                          </a:solidFill>
                          <a:latin typeface="+mn-lt"/>
                          <a:ea typeface="+mn-ea"/>
                          <a:cs typeface="+mn-cs"/>
                        </a:rPr>
                        <a:t> și </a:t>
                      </a:r>
                      <a:r>
                        <a:rPr lang="ro-RO" sz="1600" b="0" i="0" u="none" strike="noStrike" kern="1200" baseline="0" dirty="0" err="1">
                          <a:solidFill>
                            <a:schemeClr val="dk1"/>
                          </a:solidFill>
                          <a:latin typeface="+mn-lt"/>
                          <a:ea typeface="+mn-ea"/>
                          <a:cs typeface="+mn-cs"/>
                        </a:rPr>
                        <a:t>after</a:t>
                      </a:r>
                      <a:r>
                        <a:rPr lang="ro-RO" sz="1600" b="0" i="0" u="none" strike="noStrike" kern="1200" baseline="0" dirty="0">
                          <a:solidFill>
                            <a:schemeClr val="dk1"/>
                          </a:solidFill>
                          <a:latin typeface="+mn-lt"/>
                          <a:ea typeface="+mn-ea"/>
                          <a:cs typeface="+mn-cs"/>
                        </a:rPr>
                        <a:t> </a:t>
                      </a:r>
                      <a:r>
                        <a:rPr lang="ro-RO" sz="1600" b="0" i="0" u="none" strike="noStrike" kern="1200" baseline="0" dirty="0" err="1">
                          <a:solidFill>
                            <a:schemeClr val="dk1"/>
                          </a:solidFill>
                          <a:latin typeface="+mn-lt"/>
                          <a:ea typeface="+mn-ea"/>
                          <a:cs typeface="+mn-cs"/>
                        </a:rPr>
                        <a:t>school</a:t>
                      </a:r>
                      <a:r>
                        <a:rPr lang="ro-RO" sz="1600" b="0" i="0" u="none" strike="noStrike" kern="1200" baseline="0" dirty="0">
                          <a:solidFill>
                            <a:schemeClr val="dk1"/>
                          </a:solidFill>
                          <a:latin typeface="+mn-lt"/>
                          <a:ea typeface="+mn-ea"/>
                          <a:cs typeface="+mn-cs"/>
                        </a:rPr>
                        <a:t> etc. 	</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60 mil euro alocare FSE+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20,05 mil euro alocare buget de stat</a:t>
                      </a:r>
                    </a:p>
                  </a:txBody>
                  <a:tcPr/>
                </a:tc>
                <a:extLst>
                  <a:ext uri="{0D108BD9-81ED-4DB2-BD59-A6C34878D82A}">
                    <a16:rowId xmlns:a16="http://schemas.microsoft.com/office/drawing/2014/main" val="1766347681"/>
                  </a:ext>
                </a:extLst>
              </a:tr>
              <a:tr h="77674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1" i="0" u="none" strike="noStrike" kern="1200" baseline="0" dirty="0" err="1">
                          <a:solidFill>
                            <a:schemeClr val="dk1"/>
                          </a:solidFill>
                          <a:latin typeface="+mn-lt"/>
                          <a:ea typeface="+mn-ea"/>
                          <a:cs typeface="+mn-cs"/>
                        </a:rPr>
                        <a:t>Acțiunea</a:t>
                      </a:r>
                      <a:r>
                        <a:rPr lang="en-US" sz="1600" b="1" i="0" u="none" strike="noStrike" kern="1200" baseline="0" dirty="0">
                          <a:solidFill>
                            <a:schemeClr val="dk1"/>
                          </a:solidFill>
                          <a:latin typeface="+mn-lt"/>
                          <a:ea typeface="+mn-ea"/>
                          <a:cs typeface="+mn-cs"/>
                        </a:rPr>
                        <a:t> 5.</a:t>
                      </a:r>
                      <a:r>
                        <a:rPr lang="ro-RO" sz="1600" b="1" i="0" u="none" strike="noStrike" kern="1200" baseline="0" dirty="0">
                          <a:solidFill>
                            <a:schemeClr val="dk1"/>
                          </a:solidFill>
                          <a:latin typeface="+mn-lt"/>
                          <a:ea typeface="+mn-ea"/>
                          <a:cs typeface="+mn-cs"/>
                        </a:rPr>
                        <a:t>6</a:t>
                      </a:r>
                      <a:r>
                        <a:rPr lang="en-US" sz="1600" b="1" i="0" u="none" strike="noStrike" kern="1200" baseline="0" dirty="0">
                          <a:solidFill>
                            <a:schemeClr val="dk1"/>
                          </a:solidFill>
                          <a:latin typeface="+mn-lt"/>
                          <a:ea typeface="+mn-ea"/>
                          <a:cs typeface="+mn-cs"/>
                        </a:rPr>
                        <a:t> </a:t>
                      </a:r>
                      <a:r>
                        <a:rPr lang="ro-RO" sz="1600" b="1" i="0" u="none" strike="noStrike" kern="1200" baseline="0" dirty="0">
                          <a:solidFill>
                            <a:schemeClr val="dk1"/>
                          </a:solidFill>
                          <a:latin typeface="+mn-lt"/>
                          <a:ea typeface="+mn-ea"/>
                          <a:cs typeface="+mn-cs"/>
                        </a:rPr>
                        <a:t>(</a:t>
                      </a:r>
                      <a:r>
                        <a:rPr lang="en-US" sz="1600" b="1" i="0" u="none" strike="noStrike" kern="1200" baseline="0" dirty="0">
                          <a:solidFill>
                            <a:schemeClr val="dk1"/>
                          </a:solidFill>
                          <a:latin typeface="+mn-lt"/>
                          <a:ea typeface="+mn-ea"/>
                          <a:cs typeface="+mn-cs"/>
                        </a:rPr>
                        <a:t>FSE+</a:t>
                      </a:r>
                      <a:r>
                        <a:rPr lang="ro-RO" sz="1600" b="1" i="0" u="none" strike="noStrike" kern="1200" baseline="0" dirty="0">
                          <a:solidFill>
                            <a:schemeClr val="dk1"/>
                          </a:solidFill>
                          <a:latin typeface="+mn-lt"/>
                          <a:ea typeface="+mn-ea"/>
                          <a:cs typeface="+mn-cs"/>
                        </a:rPr>
                        <a:t>) </a:t>
                      </a:r>
                      <a:r>
                        <a:rPr lang="it-IT" sz="1600" b="1" i="0" u="none" strike="noStrike" kern="1200" baseline="0" dirty="0">
                          <a:solidFill>
                            <a:schemeClr val="dk1"/>
                          </a:solidFill>
                          <a:latin typeface="+mn-lt"/>
                          <a:ea typeface="+mn-ea"/>
                          <a:cs typeface="+mn-cs"/>
                        </a:rPr>
                        <a:t>Creșterea accesului profesioniștilor la formare</a:t>
                      </a:r>
                      <a:endParaRPr lang="it-IT" sz="16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err="1">
                          <a:solidFill>
                            <a:schemeClr val="dk1"/>
                          </a:solidFill>
                          <a:latin typeface="+mn-lt"/>
                          <a:ea typeface="+mn-ea"/>
                          <a:cs typeface="+mn-cs"/>
                        </a:rPr>
                        <a:t>Profesioniști</a:t>
                      </a:r>
                      <a:r>
                        <a:rPr lang="en-US" sz="1600" b="0" i="0" u="none" strike="noStrike" kern="1200" baseline="0" dirty="0">
                          <a:solidFill>
                            <a:schemeClr val="dk1"/>
                          </a:solidFill>
                          <a:latin typeface="+mn-lt"/>
                          <a:ea typeface="+mn-ea"/>
                          <a:cs typeface="+mn-cs"/>
                        </a:rPr>
                        <a:t> din </a:t>
                      </a:r>
                      <a:r>
                        <a:rPr lang="en-US" sz="1600" b="0" i="0" u="none" strike="noStrike" kern="1200" baseline="0" dirty="0" err="1">
                          <a:solidFill>
                            <a:schemeClr val="dk1"/>
                          </a:solidFill>
                          <a:latin typeface="+mn-lt"/>
                          <a:ea typeface="+mn-ea"/>
                          <a:cs typeface="+mn-cs"/>
                        </a:rPr>
                        <a:t>serviciile</a:t>
                      </a:r>
                      <a:r>
                        <a:rPr lang="en-US" sz="1600" b="0" i="0" u="none" strike="noStrike" kern="1200" baseline="0" dirty="0">
                          <a:solidFill>
                            <a:schemeClr val="dk1"/>
                          </a:solidFill>
                          <a:latin typeface="+mn-lt"/>
                          <a:ea typeface="+mn-ea"/>
                          <a:cs typeface="+mn-cs"/>
                        </a:rPr>
                        <a:t> </a:t>
                      </a:r>
                      <a:r>
                        <a:rPr lang="en-US" sz="1600" b="0" i="0" u="none" strike="noStrike" kern="1200" baseline="0" dirty="0" err="1">
                          <a:solidFill>
                            <a:schemeClr val="dk1"/>
                          </a:solidFill>
                          <a:latin typeface="+mn-lt"/>
                          <a:ea typeface="+mn-ea"/>
                          <a:cs typeface="+mn-cs"/>
                        </a:rPr>
                        <a:t>sociale</a:t>
                      </a:r>
                      <a:endParaRPr lang="it-IT" sz="1600" b="0" i="0" u="none" strike="noStrike" kern="1200" baseline="0" dirty="0">
                        <a:solidFill>
                          <a:schemeClr val="dk1"/>
                        </a:solidFill>
                        <a:latin typeface="+mn-lt"/>
                        <a:ea typeface="+mn-ea"/>
                        <a:cs typeface="+mn-cs"/>
                      </a:endParaRPr>
                    </a:p>
                  </a:txBody>
                  <a:tcPr/>
                </a:tc>
                <a:tc>
                  <a:txBody>
                    <a:bodyPr/>
                    <a:lstStyle/>
                    <a:p>
                      <a:r>
                        <a:rPr lang="ro-RO" sz="1600" b="0" i="0" u="none" strike="noStrike" kern="1200" baseline="0" dirty="0">
                          <a:solidFill>
                            <a:schemeClr val="dk1"/>
                          </a:solidFill>
                          <a:latin typeface="+mn-lt"/>
                          <a:ea typeface="+mn-ea"/>
                          <a:cs typeface="+mn-cs"/>
                        </a:rPr>
                        <a:t>Formare profesională</a:t>
                      </a:r>
                    </a:p>
                  </a:txBody>
                  <a:tcPr/>
                </a:tc>
                <a:tc>
                  <a:txBody>
                    <a:bodyPr/>
                    <a:lstStyle/>
                    <a:p>
                      <a:endParaRPr lang="ro-RO"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731775706"/>
                  </a:ext>
                </a:extLst>
              </a:tr>
            </a:tbl>
          </a:graphicData>
        </a:graphic>
      </p:graphicFrame>
      <p:pic>
        <p:nvPicPr>
          <p:cNvPr id="6" name="Picture 5">
            <a:extLst>
              <a:ext uri="{FF2B5EF4-FFF2-40B4-BE49-F238E27FC236}">
                <a16:creationId xmlns:a16="http://schemas.microsoft.com/office/drawing/2014/main" id="{9090E2F7-327A-EF95-0BBF-A9AE884BC6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C9AB5DAB-A5E1-9093-E833-C09BD2F03B31}"/>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102DB0F9-426E-E727-D0EC-BA72E8F6C5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4144970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9" y="1534096"/>
            <a:ext cx="11075622" cy="398222"/>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b="1" dirty="0">
              <a:solidFill>
                <a:schemeClr val="bg1"/>
              </a:solidFill>
            </a:endParaRPr>
          </a:p>
          <a:p>
            <a:pPr algn="ctr">
              <a:lnSpc>
                <a:spcPct val="106000"/>
              </a:lnSpc>
            </a:pPr>
            <a:r>
              <a:rPr lang="ro-RO" sz="1600" b="1" dirty="0">
                <a:solidFill>
                  <a:schemeClr val="bg1"/>
                </a:solidFill>
              </a:rPr>
              <a:t>Prioritatea 6 </a:t>
            </a:r>
            <a:r>
              <a:rPr lang="ro-RO" sz="1600" b="1" dirty="0">
                <a:solidFill>
                  <a:schemeClr val="bg1"/>
                </a:solidFill>
                <a:latin typeface="Calibri Light" panose="020F0302020204030204" pitchFamily="34" charset="0"/>
                <a:cs typeface="Calibri Light" panose="020F0302020204030204" pitchFamily="34" charset="0"/>
              </a:rPr>
              <a:t>Servicii de suport pentru persoane vârstnice</a:t>
            </a:r>
            <a:endParaRPr kumimoji="0" lang="ro-RO" sz="16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2512801447"/>
              </p:ext>
            </p:extLst>
          </p:nvPr>
        </p:nvGraphicFramePr>
        <p:xfrm>
          <a:off x="558189" y="2271562"/>
          <a:ext cx="11075621" cy="4031086"/>
        </p:xfrm>
        <a:graphic>
          <a:graphicData uri="http://schemas.openxmlformats.org/drawingml/2006/table">
            <a:tbl>
              <a:tblPr firstRow="1" bandRow="1">
                <a:tableStyleId>{93296810-A885-4BE3-A3E7-6D5BEEA58F35}</a:tableStyleId>
              </a:tblPr>
              <a:tblGrid>
                <a:gridCol w="2478620">
                  <a:extLst>
                    <a:ext uri="{9D8B030D-6E8A-4147-A177-3AD203B41FA5}">
                      <a16:colId xmlns:a16="http://schemas.microsoft.com/office/drawing/2014/main" val="1730937873"/>
                    </a:ext>
                  </a:extLst>
                </a:gridCol>
                <a:gridCol w="2142797">
                  <a:extLst>
                    <a:ext uri="{9D8B030D-6E8A-4147-A177-3AD203B41FA5}">
                      <a16:colId xmlns:a16="http://schemas.microsoft.com/office/drawing/2014/main" val="1818300528"/>
                    </a:ext>
                  </a:extLst>
                </a:gridCol>
                <a:gridCol w="3227102">
                  <a:extLst>
                    <a:ext uri="{9D8B030D-6E8A-4147-A177-3AD203B41FA5}">
                      <a16:colId xmlns:a16="http://schemas.microsoft.com/office/drawing/2014/main" val="899024526"/>
                    </a:ext>
                  </a:extLst>
                </a:gridCol>
                <a:gridCol w="3227102">
                  <a:extLst>
                    <a:ext uri="{9D8B030D-6E8A-4147-A177-3AD203B41FA5}">
                      <a16:colId xmlns:a16="http://schemas.microsoft.com/office/drawing/2014/main" val="2263773850"/>
                    </a:ext>
                  </a:extLst>
                </a:gridCol>
              </a:tblGrid>
              <a:tr h="385374">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85819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Acțiunea</a:t>
                      </a:r>
                      <a:r>
                        <a:rPr lang="en-US" sz="1200" b="1" i="0" u="none" strike="noStrike" kern="1200" baseline="0" dirty="0">
                          <a:solidFill>
                            <a:schemeClr val="dk1"/>
                          </a:solidFill>
                          <a:latin typeface="+mn-lt"/>
                          <a:ea typeface="+mn-ea"/>
                          <a:cs typeface="+mn-cs"/>
                        </a:rPr>
                        <a:t> 6.1</a:t>
                      </a:r>
                      <a:r>
                        <a:rPr lang="ro-RO" sz="1200" b="1" i="0" u="none" strike="noStrike" kern="1200" baseline="0" dirty="0">
                          <a:solidFill>
                            <a:schemeClr val="dk1"/>
                          </a:solidFill>
                          <a:latin typeface="+mn-lt"/>
                          <a:ea typeface="+mn-ea"/>
                          <a:cs typeface="+mn-cs"/>
                        </a:rPr>
                        <a:t> (FEDR+FSE+)</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Servicii</a:t>
                      </a:r>
                      <a:r>
                        <a:rPr lang="en-US" sz="1200" b="1" i="0" u="none" strike="noStrike" kern="1200" baseline="0" dirty="0">
                          <a:solidFill>
                            <a:schemeClr val="dk1"/>
                          </a:solidFill>
                          <a:latin typeface="+mn-lt"/>
                          <a:ea typeface="+mn-ea"/>
                          <a:cs typeface="+mn-cs"/>
                        </a:rPr>
                        <a:t> de </a:t>
                      </a:r>
                      <a:r>
                        <a:rPr lang="en-US" sz="1200" b="1" i="0" u="none" strike="noStrike" kern="1200" baseline="0" dirty="0" err="1">
                          <a:solidFill>
                            <a:schemeClr val="dk1"/>
                          </a:solidFill>
                          <a:latin typeface="+mn-lt"/>
                          <a:ea typeface="+mn-ea"/>
                          <a:cs typeface="+mn-cs"/>
                        </a:rPr>
                        <a:t>îngrijire</a:t>
                      </a:r>
                      <a:r>
                        <a:rPr lang="en-US" sz="1200" b="1" i="0" u="none" strike="noStrike" kern="1200" baseline="0" dirty="0">
                          <a:solidFill>
                            <a:schemeClr val="dk1"/>
                          </a:solidFill>
                          <a:latin typeface="+mn-lt"/>
                          <a:ea typeface="+mn-ea"/>
                          <a:cs typeface="+mn-cs"/>
                        </a:rPr>
                        <a:t> la </a:t>
                      </a:r>
                      <a:r>
                        <a:rPr lang="en-US" sz="1200" b="1" i="0" u="none" strike="noStrike" kern="1200" baseline="0" dirty="0" err="1">
                          <a:solidFill>
                            <a:schemeClr val="dk1"/>
                          </a:solidFill>
                          <a:latin typeface="+mn-lt"/>
                          <a:ea typeface="+mn-ea"/>
                          <a:cs typeface="+mn-cs"/>
                        </a:rPr>
                        <a:t>domiciliu</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pentru</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persoanele</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vârstnice</a:t>
                      </a:r>
                      <a:r>
                        <a:rPr lang="ro-RO" sz="1200" b="0" i="0" u="none" strike="noStrike" kern="1200" baseline="0" dirty="0">
                          <a:solidFill>
                            <a:schemeClr val="dk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2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dirty="0">
                          <a:solidFill>
                            <a:schemeClr val="dk1"/>
                          </a:solidFill>
                          <a:latin typeface="+mn-lt"/>
                          <a:ea typeface="+mn-ea"/>
                          <a:cs typeface="+mn-cs"/>
                        </a:rPr>
                        <a:t>Persoane vârstnice vulnerabile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0" i="0" u="none" strike="noStrike" kern="1200" baseline="0" dirty="0">
                        <a:solidFill>
                          <a:schemeClr val="dk1"/>
                        </a:solidFill>
                        <a:latin typeface="+mn-lt"/>
                        <a:ea typeface="+mn-ea"/>
                        <a:cs typeface="+mn-cs"/>
                      </a:endParaRPr>
                    </a:p>
                  </a:txBody>
                  <a:tcPr/>
                </a:tc>
                <a:tc>
                  <a:txBody>
                    <a:bodyPr/>
                    <a:lstStyle/>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Servicii de îngrijire personală la domiciliu conform Legii cadru a asistenței sociale nr. 292/2011 </a:t>
                      </a:r>
                    </a:p>
                    <a:p>
                      <a:pPr marL="171450" indent="-171450" algn="just">
                        <a:buFont typeface="Arial" panose="020B0604020202020204" pitchFamily="34" charset="0"/>
                        <a:buChar char="•"/>
                      </a:pPr>
                      <a:r>
                        <a:rPr lang="en-US" sz="1200" b="0" i="0" u="none" strike="noStrike" kern="1200" baseline="0" dirty="0" err="1">
                          <a:solidFill>
                            <a:schemeClr val="dk1"/>
                          </a:solidFill>
                          <a:latin typeface="+mn-lt"/>
                          <a:ea typeface="+mn-ea"/>
                          <a:cs typeface="+mn-cs"/>
                        </a:rPr>
                        <a:t>servicii</a:t>
                      </a:r>
                      <a:r>
                        <a:rPr lang="en-US" sz="1200" b="0" i="0" u="none" strike="noStrike" kern="1200" baseline="0" dirty="0">
                          <a:solidFill>
                            <a:schemeClr val="dk1"/>
                          </a:solidFill>
                          <a:latin typeface="+mn-lt"/>
                          <a:ea typeface="+mn-ea"/>
                          <a:cs typeface="+mn-cs"/>
                        </a:rPr>
                        <a:t> de </a:t>
                      </a:r>
                      <a:r>
                        <a:rPr lang="en-US" sz="1200" b="0" i="0" u="none" strike="noStrike" kern="1200" baseline="0" dirty="0" err="1">
                          <a:solidFill>
                            <a:schemeClr val="dk1"/>
                          </a:solidFill>
                          <a:latin typeface="+mn-lt"/>
                          <a:ea typeface="+mn-ea"/>
                          <a:cs typeface="+mn-cs"/>
                        </a:rPr>
                        <a:t>reabilitare</a:t>
                      </a:r>
                      <a:r>
                        <a:rPr lang="en-US" sz="1200" b="0" i="0" u="none" strike="noStrike" kern="1200" baseline="0" dirty="0">
                          <a:solidFill>
                            <a:schemeClr val="dk1"/>
                          </a:solidFill>
                          <a:latin typeface="+mn-lt"/>
                          <a:ea typeface="+mn-ea"/>
                          <a:cs typeface="+mn-cs"/>
                        </a:rPr>
                        <a:t> </a:t>
                      </a:r>
                      <a:r>
                        <a:rPr lang="en-US" sz="1200" b="0" i="0" u="none" strike="noStrike" kern="1200" baseline="0" dirty="0" err="1">
                          <a:solidFill>
                            <a:schemeClr val="dk1"/>
                          </a:solidFill>
                          <a:latin typeface="+mn-lt"/>
                          <a:ea typeface="+mn-ea"/>
                          <a:cs typeface="+mn-cs"/>
                        </a:rPr>
                        <a:t>şi</a:t>
                      </a:r>
                      <a:r>
                        <a:rPr lang="en-US" sz="1200" b="0" i="0" u="none" strike="noStrike" kern="1200" baseline="0" dirty="0">
                          <a:solidFill>
                            <a:schemeClr val="dk1"/>
                          </a:solidFill>
                          <a:latin typeface="+mn-lt"/>
                          <a:ea typeface="+mn-ea"/>
                          <a:cs typeface="+mn-cs"/>
                        </a:rPr>
                        <a:t> </a:t>
                      </a:r>
                      <a:r>
                        <a:rPr lang="en-US" sz="1200" b="0" i="0" u="none" strike="noStrike" kern="1200" baseline="0" dirty="0" err="1">
                          <a:solidFill>
                            <a:schemeClr val="dk1"/>
                          </a:solidFill>
                          <a:latin typeface="+mn-lt"/>
                          <a:ea typeface="+mn-ea"/>
                          <a:cs typeface="+mn-cs"/>
                        </a:rPr>
                        <a:t>adaptare</a:t>
                      </a:r>
                      <a:r>
                        <a:rPr lang="en-US" sz="1200" b="0" i="0" u="none" strike="noStrike" kern="1200" baseline="0" dirty="0">
                          <a:solidFill>
                            <a:schemeClr val="dk1"/>
                          </a:solidFill>
                          <a:latin typeface="+mn-lt"/>
                          <a:ea typeface="+mn-ea"/>
                          <a:cs typeface="+mn-cs"/>
                        </a:rPr>
                        <a:t> a </a:t>
                      </a:r>
                      <a:r>
                        <a:rPr lang="en-US" sz="1200" b="0" i="0" u="none" strike="noStrike" kern="1200" baseline="0" dirty="0" err="1">
                          <a:solidFill>
                            <a:schemeClr val="dk1"/>
                          </a:solidFill>
                          <a:latin typeface="+mn-lt"/>
                          <a:ea typeface="+mn-ea"/>
                          <a:cs typeface="+mn-cs"/>
                        </a:rPr>
                        <a:t>ambientului</a:t>
                      </a:r>
                      <a:r>
                        <a:rPr lang="en-US" sz="1200" b="0" i="0" u="none" strike="noStrike" kern="1200" baseline="0" dirty="0">
                          <a:solidFill>
                            <a:schemeClr val="dk1"/>
                          </a:solidFill>
                          <a:latin typeface="+mn-lt"/>
                          <a:ea typeface="+mn-ea"/>
                          <a:cs typeface="+mn-cs"/>
                        </a:rPr>
                        <a:t> (</a:t>
                      </a:r>
                      <a:r>
                        <a:rPr lang="en-US" sz="1200" b="0" i="0" u="none" strike="noStrike" kern="1200" baseline="0" dirty="0" err="1">
                          <a:solidFill>
                            <a:schemeClr val="dk1"/>
                          </a:solidFill>
                          <a:latin typeface="+mn-lt"/>
                          <a:ea typeface="+mn-ea"/>
                          <a:cs typeface="+mn-cs"/>
                        </a:rPr>
                        <a:t>mici</a:t>
                      </a:r>
                      <a:r>
                        <a:rPr lang="en-US" sz="1200" b="0" i="0" u="none" strike="noStrike" kern="1200" baseline="0" dirty="0">
                          <a:solidFill>
                            <a:schemeClr val="dk1"/>
                          </a:solidFill>
                          <a:latin typeface="+mn-lt"/>
                          <a:ea typeface="+mn-ea"/>
                          <a:cs typeface="+mn-cs"/>
                        </a:rPr>
                        <a:t> </a:t>
                      </a:r>
                      <a:r>
                        <a:rPr lang="en-US" sz="1200" b="0" i="0" u="none" strike="noStrike" kern="1200" baseline="0" dirty="0" err="1">
                          <a:solidFill>
                            <a:schemeClr val="dk1"/>
                          </a:solidFill>
                          <a:latin typeface="+mn-lt"/>
                          <a:ea typeface="+mn-ea"/>
                          <a:cs typeface="+mn-cs"/>
                        </a:rPr>
                        <a:t>amenajări</a:t>
                      </a:r>
                      <a:r>
                        <a:rPr lang="en-US" sz="1200" b="0" i="0" u="none" strike="noStrike" kern="1200" baseline="0" dirty="0">
                          <a:solidFill>
                            <a:schemeClr val="dk1"/>
                          </a:solidFill>
                          <a:latin typeface="+mn-lt"/>
                          <a:ea typeface="+mn-ea"/>
                          <a:cs typeface="+mn-cs"/>
                        </a:rPr>
                        <a:t>, </a:t>
                      </a:r>
                      <a:r>
                        <a:rPr lang="en-US" sz="1200" b="0" i="0" u="none" strike="noStrike" kern="1200" baseline="0" dirty="0" err="1">
                          <a:solidFill>
                            <a:schemeClr val="dk1"/>
                          </a:solidFill>
                          <a:latin typeface="+mn-lt"/>
                          <a:ea typeface="+mn-ea"/>
                          <a:cs typeface="+mn-cs"/>
                        </a:rPr>
                        <a:t>reparații</a:t>
                      </a:r>
                      <a:r>
                        <a:rPr lang="en-US" sz="1200" b="0" i="0" u="none" strike="noStrike" kern="1200" baseline="0" dirty="0">
                          <a:solidFill>
                            <a:schemeClr val="dk1"/>
                          </a:solidFill>
                          <a:latin typeface="+mn-lt"/>
                          <a:ea typeface="+mn-ea"/>
                          <a:cs typeface="+mn-cs"/>
                        </a:rPr>
                        <a:t>, </a:t>
                      </a:r>
                      <a:r>
                        <a:rPr lang="en-US" sz="1200" b="0" i="0" u="none" strike="noStrike" kern="1200" baseline="0" dirty="0" err="1">
                          <a:solidFill>
                            <a:schemeClr val="dk1"/>
                          </a:solidFill>
                          <a:latin typeface="+mn-lt"/>
                          <a:ea typeface="+mn-ea"/>
                          <a:cs typeface="+mn-cs"/>
                        </a:rPr>
                        <a:t>dotări</a:t>
                      </a:r>
                      <a:r>
                        <a:rPr lang="en-US" sz="1200" b="0" i="0" u="none" strike="noStrike" kern="1200" baseline="0" dirty="0">
                          <a:solidFill>
                            <a:schemeClr val="dk1"/>
                          </a:solidFill>
                          <a:latin typeface="+mn-lt"/>
                          <a:ea typeface="+mn-ea"/>
                          <a:cs typeface="+mn-cs"/>
                        </a:rPr>
                        <a:t> </a:t>
                      </a:r>
                      <a:r>
                        <a:rPr lang="en-US" sz="1200" b="0" i="0" u="none" strike="noStrike" kern="1200" baseline="0" dirty="0" err="1">
                          <a:solidFill>
                            <a:schemeClr val="dk1"/>
                          </a:solidFill>
                          <a:latin typeface="+mn-lt"/>
                          <a:ea typeface="+mn-ea"/>
                          <a:cs typeface="+mn-cs"/>
                        </a:rPr>
                        <a:t>etc</a:t>
                      </a:r>
                      <a:r>
                        <a:rPr lang="en-US" sz="1200" b="0" i="0" u="none" strike="noStrike" kern="1200" baseline="0" dirty="0">
                          <a:solidFill>
                            <a:schemeClr val="dk1"/>
                          </a:solidFill>
                          <a:latin typeface="+mn-lt"/>
                          <a:ea typeface="+mn-ea"/>
                          <a:cs typeface="+mn-cs"/>
                        </a:rPr>
                        <a:t>) conform </a:t>
                      </a:r>
                      <a:r>
                        <a:rPr lang="en-US" sz="1200" b="0" i="0" u="none" strike="noStrike" kern="1200" baseline="0" dirty="0" err="1">
                          <a:solidFill>
                            <a:schemeClr val="dk1"/>
                          </a:solidFill>
                          <a:latin typeface="+mn-lt"/>
                          <a:ea typeface="+mn-ea"/>
                          <a:cs typeface="+mn-cs"/>
                        </a:rPr>
                        <a:t>Legii</a:t>
                      </a:r>
                      <a:r>
                        <a:rPr lang="en-US" sz="1200" b="0" i="0" u="none" strike="noStrike" kern="1200" baseline="0" dirty="0">
                          <a:solidFill>
                            <a:schemeClr val="dk1"/>
                          </a:solidFill>
                          <a:latin typeface="+mn-lt"/>
                          <a:ea typeface="+mn-ea"/>
                          <a:cs typeface="+mn-cs"/>
                        </a:rPr>
                        <a:t> nr.292/2011</a:t>
                      </a:r>
                      <a:endParaRPr lang="ro-RO" sz="1200" b="0" i="0" u="none" strike="noStrike" kern="1200" baseline="0" dirty="0">
                        <a:solidFill>
                          <a:schemeClr val="dk1"/>
                        </a:solidFill>
                        <a:latin typeface="+mn-lt"/>
                        <a:ea typeface="+mn-ea"/>
                        <a:cs typeface="+mn-cs"/>
                      </a:endParaRPr>
                    </a:p>
                    <a:p>
                      <a:pPr algn="just"/>
                      <a:endParaRPr lang="ro-RO" sz="1200" b="0" i="0" u="none" strike="noStrike" kern="1200" baseline="0" dirty="0">
                        <a:solidFill>
                          <a:schemeClr val="dk1"/>
                        </a:solidFill>
                        <a:latin typeface="+mn-lt"/>
                        <a:ea typeface="+mn-ea"/>
                        <a:cs typeface="+mn-cs"/>
                      </a:endParaRPr>
                    </a:p>
                    <a:p>
                      <a:pPr algn="just"/>
                      <a:endParaRPr lang="ro-RO" sz="1200" b="0" i="0" u="none" strike="noStrike" kern="1200" baseline="0" dirty="0">
                        <a:solidFill>
                          <a:schemeClr val="dk1"/>
                        </a:solidFill>
                        <a:latin typeface="+mn-lt"/>
                        <a:ea typeface="+mn-ea"/>
                        <a:cs typeface="+mn-cs"/>
                      </a:endParaRPr>
                    </a:p>
                  </a:txBody>
                  <a:tcPr/>
                </a:tc>
                <a:tc>
                  <a:txBody>
                    <a:bodyPr/>
                    <a:lstStyle/>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123 mil euro alocare FSE+</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10 mil euro alocare FEDR</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34,72 mil euro alocare buget de stat</a:t>
                      </a:r>
                    </a:p>
                  </a:txBody>
                  <a:tcPr/>
                </a:tc>
                <a:extLst>
                  <a:ext uri="{0D108BD9-81ED-4DB2-BD59-A6C34878D82A}">
                    <a16:rowId xmlns:a16="http://schemas.microsoft.com/office/drawing/2014/main" val="1766347681"/>
                  </a:ext>
                </a:extLst>
              </a:tr>
              <a:tr h="90251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err="1">
                          <a:solidFill>
                            <a:schemeClr val="dk1"/>
                          </a:solidFill>
                          <a:latin typeface="+mn-lt"/>
                          <a:ea typeface="+mn-ea"/>
                          <a:cs typeface="+mn-cs"/>
                        </a:rPr>
                        <a:t>Acțiunea</a:t>
                      </a:r>
                      <a:r>
                        <a:rPr lang="en-US" sz="1200" b="1" i="0" u="none" strike="noStrike" kern="1200" baseline="0" dirty="0">
                          <a:solidFill>
                            <a:schemeClr val="dk1"/>
                          </a:solidFill>
                          <a:latin typeface="+mn-lt"/>
                          <a:ea typeface="+mn-ea"/>
                          <a:cs typeface="+mn-cs"/>
                        </a:rPr>
                        <a:t> 6.</a:t>
                      </a:r>
                      <a:r>
                        <a:rPr lang="ro-RO" sz="1200" b="1" i="0" u="none" strike="noStrike" kern="1200" baseline="0" dirty="0">
                          <a:solidFill>
                            <a:schemeClr val="dk1"/>
                          </a:solidFill>
                          <a:latin typeface="+mn-lt"/>
                          <a:ea typeface="+mn-ea"/>
                          <a:cs typeface="+mn-cs"/>
                        </a:rPr>
                        <a:t>2 (FEDR+FSE+)</a:t>
                      </a:r>
                      <a:r>
                        <a:rPr lang="en-US" sz="1200" b="1" i="0" u="none" strike="noStrike" kern="1200" baseline="0" dirty="0">
                          <a:solidFill>
                            <a:schemeClr val="dk1"/>
                          </a:solidFill>
                          <a:latin typeface="+mn-lt"/>
                          <a:ea typeface="+mn-ea"/>
                          <a:cs typeface="+mn-cs"/>
                        </a:rPr>
                        <a:t> </a:t>
                      </a:r>
                      <a:r>
                        <a:rPr lang="ro-RO" sz="1200" b="1" i="0" u="none" strike="noStrike" kern="1200" baseline="0" dirty="0">
                          <a:solidFill>
                            <a:schemeClr val="dk1"/>
                          </a:solidFill>
                          <a:latin typeface="+mn-lt"/>
                          <a:ea typeface="+mn-ea"/>
                          <a:cs typeface="+mn-cs"/>
                        </a:rPr>
                        <a:t>Servicii de sprijin vârstnici vulnerabili afectați de probleme locative </a:t>
                      </a:r>
                      <a:r>
                        <a:rPr lang="ro-RO" sz="1200" b="0" i="0" u="none" strike="noStrike" kern="1200" baseline="0" dirty="0">
                          <a:solidFill>
                            <a:schemeClr val="dk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2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dirty="0">
                          <a:solidFill>
                            <a:schemeClr val="dk1"/>
                          </a:solidFill>
                          <a:latin typeface="+mn-lt"/>
                          <a:ea typeface="+mn-ea"/>
                          <a:cs typeface="+mn-cs"/>
                        </a:rPr>
                        <a:t>Persoane vârstnice afectate de probleme locative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0" i="0" u="none" strike="noStrike" kern="1200" baseline="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Servicii de îngrijire, asistență și servicii adaptate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Construcție sau modernizare locuințe sociale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Construcție sau modernizare centre de zi</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22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30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15,38 mil euro alocare buget de stat</a:t>
                      </a:r>
                    </a:p>
                  </a:txBody>
                  <a:tcPr/>
                </a:tc>
                <a:extLst>
                  <a:ext uri="{0D108BD9-81ED-4DB2-BD59-A6C34878D82A}">
                    <a16:rowId xmlns:a16="http://schemas.microsoft.com/office/drawing/2014/main" val="3731775706"/>
                  </a:ext>
                </a:extLst>
              </a:tr>
              <a:tr h="110307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err="1">
                          <a:solidFill>
                            <a:schemeClr val="dk1"/>
                          </a:solidFill>
                          <a:latin typeface="+mn-lt"/>
                          <a:ea typeface="+mn-ea"/>
                          <a:cs typeface="+mn-cs"/>
                        </a:rPr>
                        <a:t>Acțiunea</a:t>
                      </a:r>
                      <a:r>
                        <a:rPr lang="en-US" sz="1200" b="1" i="0" u="none" strike="noStrike" kern="1200" baseline="0" dirty="0">
                          <a:solidFill>
                            <a:schemeClr val="dk1"/>
                          </a:solidFill>
                          <a:latin typeface="+mn-lt"/>
                          <a:ea typeface="+mn-ea"/>
                          <a:cs typeface="+mn-cs"/>
                        </a:rPr>
                        <a:t> 6.</a:t>
                      </a:r>
                      <a:r>
                        <a:rPr lang="ro-RO" sz="1200" b="1" i="0" u="none" strike="noStrike" kern="1200" baseline="0" dirty="0">
                          <a:solidFill>
                            <a:schemeClr val="dk1"/>
                          </a:solidFill>
                          <a:latin typeface="+mn-lt"/>
                          <a:ea typeface="+mn-ea"/>
                          <a:cs typeface="+mn-cs"/>
                        </a:rPr>
                        <a:t>3 (FSE+)</a:t>
                      </a:r>
                      <a:r>
                        <a:rPr lang="en-US" sz="1200" b="1" i="0" u="none" strike="noStrike" kern="1200" baseline="0" dirty="0">
                          <a:solidFill>
                            <a:schemeClr val="dk1"/>
                          </a:solidFill>
                          <a:latin typeface="+mn-lt"/>
                          <a:ea typeface="+mn-ea"/>
                          <a:cs typeface="+mn-cs"/>
                        </a:rPr>
                        <a:t> </a:t>
                      </a:r>
                      <a:r>
                        <a:rPr lang="ro-RO" sz="1200" b="1" i="0" u="none" strike="noStrike" kern="1200" baseline="0" dirty="0">
                          <a:solidFill>
                            <a:schemeClr val="dk1"/>
                          </a:solidFill>
                          <a:latin typeface="+mn-lt"/>
                          <a:ea typeface="+mn-ea"/>
                          <a:cs typeface="+mn-cs"/>
                        </a:rPr>
                        <a:t>Îmbunătățirea accesului specialiștilor/îngrijitorilor informali care lucrează cu vârstnici la programe de formare continuă </a:t>
                      </a:r>
                      <a:r>
                        <a:rPr lang="ro-RO" sz="1200" b="0" i="0" u="none" strike="noStrike" kern="1200" baseline="0" dirty="0">
                          <a:solidFill>
                            <a:schemeClr val="dk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2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dirty="0">
                          <a:solidFill>
                            <a:schemeClr val="dk1"/>
                          </a:solidFill>
                          <a:latin typeface="+mn-lt"/>
                          <a:ea typeface="+mn-ea"/>
                          <a:cs typeface="+mn-cs"/>
                        </a:rPr>
                        <a:t>Specialiști/îngrijitori informali care lucrează cu persoane vârstnici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dirty="0">
                          <a:solidFill>
                            <a:schemeClr val="dk1"/>
                          </a:solidFill>
                          <a:latin typeface="+mn-lt"/>
                          <a:ea typeface="+mn-ea"/>
                          <a:cs typeface="+mn-cs"/>
                        </a:rPr>
                        <a:t>Derularea de programe de formare continuă pentru profesioniștii din domeniul serviciilor sociale pentru persoane vârstnice și pentru îngrijitorii informali </a:t>
                      </a:r>
                      <a:r>
                        <a:rPr lang="ro-RO" sz="1200" b="1" i="0" u="none" strike="noStrike" kern="1200" baseline="0" dirty="0">
                          <a:solidFill>
                            <a:schemeClr val="dk1"/>
                          </a:solidFill>
                          <a:latin typeface="+mn-lt"/>
                          <a:ea typeface="+mn-ea"/>
                          <a:cs typeface="+mn-cs"/>
                        </a:rPr>
                        <a:t>	</a:t>
                      </a:r>
                      <a:r>
                        <a:rPr lang="ro-RO" sz="1200" b="0" i="0" u="none" strike="noStrike" kern="1200" baseline="0" dirty="0">
                          <a:solidFill>
                            <a:schemeClr val="dk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200" b="0" i="0" u="none" strike="noStrike" kern="1200" baseline="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5 mil eur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0,88 mil euro alocare buget de stat</a:t>
                      </a:r>
                    </a:p>
                  </a:txBody>
                  <a:tcPr/>
                </a:tc>
                <a:extLst>
                  <a:ext uri="{0D108BD9-81ED-4DB2-BD59-A6C34878D82A}">
                    <a16:rowId xmlns:a16="http://schemas.microsoft.com/office/drawing/2014/main" val="610187155"/>
                  </a:ext>
                </a:extLst>
              </a:tr>
            </a:tbl>
          </a:graphicData>
        </a:graphic>
      </p:graphicFrame>
      <p:pic>
        <p:nvPicPr>
          <p:cNvPr id="6" name="Picture 5">
            <a:extLst>
              <a:ext uri="{FF2B5EF4-FFF2-40B4-BE49-F238E27FC236}">
                <a16:creationId xmlns:a16="http://schemas.microsoft.com/office/drawing/2014/main" id="{A60170B1-1E1E-E5B2-66DC-39FEBC1D9C9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0E15ACED-836C-3B85-2E15-F26D7E9AE9A9}"/>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7C4DE97D-1F51-2293-212D-E863F5FC16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2887373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219648" y="1277995"/>
            <a:ext cx="11676604" cy="321391"/>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b="1" dirty="0">
              <a:solidFill>
                <a:schemeClr val="bg1"/>
              </a:solidFill>
            </a:endParaRPr>
          </a:p>
          <a:p>
            <a:pPr algn="ctr">
              <a:lnSpc>
                <a:spcPct val="106000"/>
              </a:lnSpc>
            </a:pPr>
            <a:r>
              <a:rPr lang="ro-RO" sz="1600" b="1" dirty="0">
                <a:solidFill>
                  <a:schemeClr val="bg1"/>
                </a:solidFill>
              </a:rPr>
              <a:t>Prioritatea 7 </a:t>
            </a:r>
            <a:r>
              <a:rPr lang="ro-RO" sz="1600" b="1" dirty="0">
                <a:solidFill>
                  <a:schemeClr val="bg1"/>
                </a:solidFill>
                <a:latin typeface="Calibri Light" panose="020F0302020204030204" pitchFamily="34" charset="0"/>
                <a:cs typeface="Calibri Light" panose="020F0302020204030204" pitchFamily="34" charset="0"/>
              </a:rPr>
              <a:t>Sprijin pentru persoanele cu dizabilități</a:t>
            </a: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1445366076"/>
              </p:ext>
            </p:extLst>
          </p:nvPr>
        </p:nvGraphicFramePr>
        <p:xfrm>
          <a:off x="219648" y="1671044"/>
          <a:ext cx="11676605" cy="5120640"/>
        </p:xfrm>
        <a:graphic>
          <a:graphicData uri="http://schemas.openxmlformats.org/drawingml/2006/table">
            <a:tbl>
              <a:tblPr firstRow="1" bandRow="1">
                <a:tableStyleId>{93296810-A885-4BE3-A3E7-6D5BEEA58F35}</a:tableStyleId>
              </a:tblPr>
              <a:tblGrid>
                <a:gridCol w="2297049">
                  <a:extLst>
                    <a:ext uri="{9D8B030D-6E8A-4147-A177-3AD203B41FA5}">
                      <a16:colId xmlns:a16="http://schemas.microsoft.com/office/drawing/2014/main" val="1730937873"/>
                    </a:ext>
                  </a:extLst>
                </a:gridCol>
                <a:gridCol w="1602297">
                  <a:extLst>
                    <a:ext uri="{9D8B030D-6E8A-4147-A177-3AD203B41FA5}">
                      <a16:colId xmlns:a16="http://schemas.microsoft.com/office/drawing/2014/main" val="1818300528"/>
                    </a:ext>
                  </a:extLst>
                </a:gridCol>
                <a:gridCol w="4865615">
                  <a:extLst>
                    <a:ext uri="{9D8B030D-6E8A-4147-A177-3AD203B41FA5}">
                      <a16:colId xmlns:a16="http://schemas.microsoft.com/office/drawing/2014/main" val="899024526"/>
                    </a:ext>
                  </a:extLst>
                </a:gridCol>
                <a:gridCol w="2911644">
                  <a:extLst>
                    <a:ext uri="{9D8B030D-6E8A-4147-A177-3AD203B41FA5}">
                      <a16:colId xmlns:a16="http://schemas.microsoft.com/office/drawing/2014/main" val="2076359057"/>
                    </a:ext>
                  </a:extLst>
                </a:gridCol>
              </a:tblGrid>
              <a:tr h="294909">
                <a:tc>
                  <a:txBody>
                    <a:bodyPr/>
                    <a:lstStyle/>
                    <a:p>
                      <a:pPr algn="ctr"/>
                      <a:r>
                        <a:rPr lang="ro-RO" sz="1600" dirty="0">
                          <a:latin typeface="+mn-lt"/>
                        </a:rPr>
                        <a:t>Acțiuni </a:t>
                      </a:r>
                    </a:p>
                  </a:txBody>
                  <a:tcPr/>
                </a:tc>
                <a:tc>
                  <a:txBody>
                    <a:bodyPr/>
                    <a:lstStyle/>
                    <a:p>
                      <a:pPr algn="ctr"/>
                      <a:r>
                        <a:rPr lang="ro-RO" sz="1600" dirty="0">
                          <a:latin typeface="+mn-lt"/>
                        </a:rPr>
                        <a:t>Grup țintă</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136605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Actiunea 7.1 Angajarea și menținerea persoanelor cu dizabilități pe piața muncii (FSE+)</a:t>
                      </a:r>
                      <a:endParaRPr lang="ro-RO" sz="1200" b="0" i="0" u="none" strike="noStrike" kern="1200" baseline="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200" b="0" i="0" u="none" strike="noStrike" kern="1200" baseline="0" dirty="0">
                          <a:solidFill>
                            <a:schemeClr val="dk1"/>
                          </a:solidFill>
                          <a:latin typeface="+mn-lt"/>
                          <a:ea typeface="+mn-ea"/>
                          <a:cs typeface="+mn-cs"/>
                        </a:rPr>
                        <a:t>Persoane cu dizabilități în căutarea unui loc de muncă</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sz="1200" b="0" i="0" u="none" strike="noStrike" kern="1200" baseline="0" dirty="0">
                        <a:solidFill>
                          <a:schemeClr val="dk1"/>
                        </a:solidFill>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200" b="0" i="0" u="none" strike="noStrike" kern="1200" baseline="0" dirty="0">
                          <a:solidFill>
                            <a:schemeClr val="dk1"/>
                          </a:solidFill>
                          <a:latin typeface="+mn-lt"/>
                          <a:ea typeface="+mn-ea"/>
                          <a:cs typeface="+mn-cs"/>
                        </a:rPr>
                        <a:t>Persoane cu dizabilități care doresc să activeze în cadrul unei unități protejate autorizate (UPA)</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Componenta 1 - pachet integrat de servicii de sprijin pentru îmbunătățirea accesului la piața muncii adresat persoanelor cu dizabilități oferit prin RENAP – Rețeaua Națională de Ateliere Protejate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Componenta 2  - promovarea </a:t>
                      </a:r>
                      <a:r>
                        <a:rPr lang="ro-RO" sz="1200" b="0" i="0" u="none" strike="noStrike" kern="1200" baseline="0" dirty="0" err="1">
                          <a:solidFill>
                            <a:schemeClr val="dk1"/>
                          </a:solidFill>
                          <a:latin typeface="+mn-lt"/>
                          <a:ea typeface="+mn-ea"/>
                          <a:cs typeface="+mn-cs"/>
                        </a:rPr>
                        <a:t>antreprenoriatului</a:t>
                      </a:r>
                      <a:r>
                        <a:rPr lang="ro-RO" sz="1200" b="0" i="0" u="none" strike="noStrike" kern="1200" baseline="0" dirty="0">
                          <a:solidFill>
                            <a:schemeClr val="dk1"/>
                          </a:solidFill>
                          <a:latin typeface="+mn-lt"/>
                          <a:ea typeface="+mn-ea"/>
                          <a:cs typeface="+mn-cs"/>
                        </a:rPr>
                        <a:t> și susținerea dezvoltării de afaceri de tip unitate protejată autorizată - UPA (start-</a:t>
                      </a:r>
                      <a:r>
                        <a:rPr lang="ro-RO" sz="1200" b="0" i="0" u="none" strike="noStrike" kern="1200" baseline="0" dirty="0" err="1">
                          <a:solidFill>
                            <a:schemeClr val="dk1"/>
                          </a:solidFill>
                          <a:latin typeface="+mn-lt"/>
                          <a:ea typeface="+mn-ea"/>
                          <a:cs typeface="+mn-cs"/>
                        </a:rPr>
                        <a:t>up</a:t>
                      </a:r>
                      <a:r>
                        <a:rPr lang="ro-RO" sz="1200" b="0" i="0" u="none" strike="noStrike" kern="1200" baseline="0" dirty="0">
                          <a:solidFill>
                            <a:schemeClr val="dk1"/>
                          </a:solidFill>
                          <a:latin typeface="+mn-lt"/>
                          <a:ea typeface="+mn-ea"/>
                          <a:cs typeface="+mn-cs"/>
                        </a:rPr>
                        <a:t>)</a:t>
                      </a:r>
                      <a:endParaRPr lang="ro-RO" sz="1200" b="0" i="1" u="none" strike="noStrike" kern="1200" baseline="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23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7,27 mil euro alocare buget de stat</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ro-RO" sz="1400" b="0" i="1"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610187155"/>
                  </a:ext>
                </a:extLst>
              </a:tr>
              <a:tr h="110744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Actiunea 7.2 </a:t>
                      </a:r>
                      <a:r>
                        <a:rPr lang="it-IT" sz="1200" b="1" i="0" u="none" strike="noStrike" kern="1200" baseline="0" dirty="0">
                          <a:solidFill>
                            <a:schemeClr val="dk1"/>
                          </a:solidFill>
                          <a:latin typeface="+mn-lt"/>
                          <a:ea typeface="+mn-ea"/>
                          <a:cs typeface="+mn-cs"/>
                        </a:rPr>
                        <a:t>Dezvoltarea serviciilor în comunitate prin intermediul serviciilor sociale specifice persoanelor adulte cu dizabilități</a:t>
                      </a:r>
                      <a:r>
                        <a:rPr lang="ro-RO" sz="1200" b="1" i="0" u="none" strike="noStrike" kern="1200" baseline="0" dirty="0">
                          <a:solidFill>
                            <a:schemeClr val="dk1"/>
                          </a:solidFill>
                          <a:latin typeface="+mn-lt"/>
                          <a:ea typeface="+mn-ea"/>
                          <a:cs typeface="+mn-cs"/>
                        </a:rPr>
                        <a:t>(FEDR+FSE+)</a:t>
                      </a:r>
                      <a:r>
                        <a:rPr lang="it-IT" sz="1200" b="0" i="0" u="none" strike="noStrike" kern="1200" baseline="0" dirty="0">
                          <a:solidFill>
                            <a:schemeClr val="dk1"/>
                          </a:solidFill>
                          <a:latin typeface="+mn-lt"/>
                          <a:ea typeface="+mn-ea"/>
                          <a:cs typeface="+mn-cs"/>
                        </a:rPr>
                        <a:t>	</a:t>
                      </a:r>
                      <a:endParaRPr lang="ro-RO" sz="1200" b="0" i="0" u="none" strike="noStrike" kern="1200" baseline="0" dirty="0">
                        <a:solidFill>
                          <a:schemeClr val="dk1"/>
                        </a:solidFill>
                        <a:latin typeface="+mn-lt"/>
                        <a:ea typeface="+mn-ea"/>
                        <a:cs typeface="+mn-cs"/>
                      </a:endParaRPr>
                    </a:p>
                  </a:txBody>
                  <a:tcPr/>
                </a:tc>
                <a:tc rowSpan="3">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200" b="0" i="0" u="none" strike="noStrike" kern="1200" baseline="0" dirty="0">
                          <a:solidFill>
                            <a:schemeClr val="dk1"/>
                          </a:solidFill>
                          <a:latin typeface="+mn-lt"/>
                          <a:ea typeface="+mn-ea"/>
                          <a:cs typeface="+mn-cs"/>
                        </a:rPr>
                        <a:t>Persoane cu dizabilități (copii și adulți)</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200" b="0" i="0" u="none" strike="noStrike" kern="1200" baseline="0" dirty="0">
                          <a:solidFill>
                            <a:schemeClr val="dk1"/>
                          </a:solidFill>
                          <a:latin typeface="+mn-lt"/>
                          <a:ea typeface="+mn-ea"/>
                          <a:cs typeface="+mn-cs"/>
                        </a:rPr>
                        <a:t>Profesionişti care lucrează în serviciile destinate persoanelor cu dizabilităţi</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200" b="0" i="0" u="none" strike="noStrike" kern="1200" baseline="0" dirty="0">
                          <a:solidFill>
                            <a:schemeClr val="dk1"/>
                          </a:solidFill>
                          <a:latin typeface="+mn-lt"/>
                          <a:ea typeface="+mn-ea"/>
                          <a:cs typeface="+mn-cs"/>
                        </a:rPr>
                        <a:t>Familiile și îngrijitorii persoanelor cu dizabilități</a:t>
                      </a:r>
                      <a:endParaRPr lang="ro-RO" sz="1200" b="0" i="0" u="none" strike="noStrike" kern="1200" baseline="0" dirty="0">
                        <a:solidFill>
                          <a:schemeClr val="dk1"/>
                        </a:solidFill>
                        <a:latin typeface="+mn-lt"/>
                        <a:ea typeface="+mn-ea"/>
                        <a:cs typeface="+mn-cs"/>
                      </a:endParaRPr>
                    </a:p>
                  </a:txBody>
                  <a:tcPr anchor="ct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Componenta 1 – Servicii de asistență și suport în luarea deciziei pentru persoane fără sau cu capacitate restrânsă de exercițiu</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Componenta 2 – Dezvoltarea serviciilor de reabilitare în comunitate, prin echipe de servicii mobile</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35,28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3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14,49 mil euro alocare buget de stat</a:t>
                      </a:r>
                    </a:p>
                  </a:txBody>
                  <a:tcPr/>
                </a:tc>
                <a:extLst>
                  <a:ext uri="{0D108BD9-81ED-4DB2-BD59-A6C34878D82A}">
                    <a16:rowId xmlns:a16="http://schemas.microsoft.com/office/drawing/2014/main" val="1259470576"/>
                  </a:ext>
                </a:extLst>
              </a:tr>
              <a:tr h="99567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Actiunea 7.3 Servicii de îngrijire de zi terapii psihologice - copiii cu dizabilități </a:t>
                      </a:r>
                      <a:endParaRPr lang="ro-RO" sz="1200" b="0" i="0" u="none" strike="noStrike" kern="1200" baseline="0" dirty="0">
                        <a:solidFill>
                          <a:schemeClr val="dk1"/>
                        </a:solidFill>
                        <a:latin typeface="+mn-lt"/>
                        <a:ea typeface="+mn-ea"/>
                        <a:cs typeface="+mn-cs"/>
                      </a:endParaRPr>
                    </a:p>
                  </a:txBody>
                  <a:tcPr/>
                </a:tc>
                <a:tc vMerge="1">
                  <a:txBody>
                    <a:bodyPr/>
                    <a:lstStyle/>
                    <a:p>
                      <a:endParaRPr lang="ro-RO"/>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Furnizarea de servicii de îngrijire și (re)reabilitare de calitate, adaptate nevoilor fiecărei categorii de copii, în special celor din familii cu mai puține resurse.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Cursuri pentru părinții copiilor cu dizabilități</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94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31,41 mil euro alocare buget de stat</a:t>
                      </a:r>
                    </a:p>
                  </a:txBody>
                  <a:tcPr/>
                </a:tc>
                <a:extLst>
                  <a:ext uri="{0D108BD9-81ED-4DB2-BD59-A6C34878D82A}">
                    <a16:rowId xmlns:a16="http://schemas.microsoft.com/office/drawing/2014/main" val="2980217529"/>
                  </a:ext>
                </a:extLst>
              </a:tr>
              <a:tr h="54749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Actiunea 7.4 Accesul persoanelor cu dizabilități la echipamente</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dispozitive</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și</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tehnologii</a:t>
                      </a:r>
                      <a:r>
                        <a:rPr lang="ro-RO" sz="1200" b="1" i="0" u="none" strike="noStrike" kern="1200" baseline="0" dirty="0">
                          <a:solidFill>
                            <a:schemeClr val="dk1"/>
                          </a:solidFill>
                          <a:latin typeface="+mn-lt"/>
                          <a:ea typeface="+mn-ea"/>
                          <a:cs typeface="+mn-cs"/>
                        </a:rPr>
                        <a:t> </a:t>
                      </a:r>
                      <a:r>
                        <a:rPr lang="ro-RO" sz="1200" b="1" i="0" u="none" strike="noStrike" kern="1200" baseline="0" dirty="0" err="1">
                          <a:solidFill>
                            <a:schemeClr val="dk1"/>
                          </a:solidFill>
                          <a:latin typeface="+mn-lt"/>
                          <a:ea typeface="+mn-ea"/>
                          <a:cs typeface="+mn-cs"/>
                        </a:rPr>
                        <a:t>asistive</a:t>
                      </a:r>
                      <a:endParaRPr lang="ro-RO" sz="1200" b="0" i="0" u="none" strike="noStrike" kern="1200" baseline="0" dirty="0">
                        <a:solidFill>
                          <a:schemeClr val="dk1"/>
                        </a:solidFill>
                        <a:latin typeface="+mn-lt"/>
                        <a:ea typeface="+mn-ea"/>
                        <a:cs typeface="+mn-cs"/>
                      </a:endParaRPr>
                    </a:p>
                  </a:txBody>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400" b="0" i="0" u="none" strike="noStrike" kern="1200" baseline="0" dirty="0">
                        <a:solidFill>
                          <a:schemeClr val="dk1"/>
                        </a:solidFill>
                        <a:latin typeface="+mj-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b="0" i="0" u="none" strike="noStrike" kern="1200" baseline="0" dirty="0">
                          <a:solidFill>
                            <a:schemeClr val="dk1"/>
                          </a:solidFill>
                          <a:latin typeface="+mn-lt"/>
                          <a:ea typeface="+mn-ea"/>
                          <a:cs typeface="+mn-cs"/>
                        </a:rPr>
                        <a:t>Furnizarea de echipamente/tehnologii, dispozitive </a:t>
                      </a:r>
                      <a:r>
                        <a:rPr lang="ro-RO" sz="1200" b="0" i="0" u="none" strike="noStrike" kern="1200" baseline="0" dirty="0" err="1">
                          <a:solidFill>
                            <a:schemeClr val="dk1"/>
                          </a:solidFill>
                          <a:latin typeface="+mn-lt"/>
                          <a:ea typeface="+mn-ea"/>
                          <a:cs typeface="+mn-cs"/>
                        </a:rPr>
                        <a:t>asistive</a:t>
                      </a:r>
                      <a:r>
                        <a:rPr lang="en-US" sz="1200" b="0" i="0" u="none" strike="noStrike" kern="1200" baseline="0" dirty="0">
                          <a:solidFill>
                            <a:schemeClr val="dk1"/>
                          </a:solidFill>
                          <a:latin typeface="+mn-lt"/>
                          <a:ea typeface="+mn-ea"/>
                          <a:cs typeface="+mn-cs"/>
                        </a:rPr>
                        <a:t> </a:t>
                      </a:r>
                      <a:endParaRPr lang="ro-RO" sz="1200" b="0" i="0" u="none" strike="noStrike" kern="1200" baseline="0" dirty="0">
                        <a:solidFill>
                          <a:schemeClr val="dk1"/>
                        </a:solidFill>
                        <a:latin typeface="+mn-lt"/>
                        <a:ea typeface="+mn-ea"/>
                        <a:cs typeface="+mn-cs"/>
                      </a:endParaRP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25 mil euro alocare FSE+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25 mil euro alocare FEDR</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400" b="0" i="0" u="none" strike="noStrike" kern="1200" baseline="0" dirty="0">
                          <a:solidFill>
                            <a:schemeClr val="dk1"/>
                          </a:solidFill>
                          <a:latin typeface="+mn-lt"/>
                          <a:ea typeface="+mn-ea"/>
                          <a:cs typeface="+mn-cs"/>
                        </a:rPr>
                        <a:t>18,33 mil euro alocare buget de stat</a:t>
                      </a:r>
                    </a:p>
                  </a:txBody>
                  <a:tcPr/>
                </a:tc>
                <a:extLst>
                  <a:ext uri="{0D108BD9-81ED-4DB2-BD59-A6C34878D82A}">
                    <a16:rowId xmlns:a16="http://schemas.microsoft.com/office/drawing/2014/main" val="587902676"/>
                  </a:ext>
                </a:extLst>
              </a:tr>
            </a:tbl>
          </a:graphicData>
        </a:graphic>
      </p:graphicFrame>
      <p:pic>
        <p:nvPicPr>
          <p:cNvPr id="6" name="Picture 5">
            <a:extLst>
              <a:ext uri="{FF2B5EF4-FFF2-40B4-BE49-F238E27FC236}">
                <a16:creationId xmlns:a16="http://schemas.microsoft.com/office/drawing/2014/main" id="{67A77FA5-0303-95EB-254B-167E3F7CA3F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BE3AAAF4-63A8-3BF4-6015-5A20A1AA1B81}"/>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132554C4-987A-C012-D787-5484DB1A69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3312206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219648" y="1237710"/>
            <a:ext cx="11676604" cy="390403"/>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b="1" dirty="0">
              <a:solidFill>
                <a:schemeClr val="bg1"/>
              </a:solidFill>
            </a:endParaRPr>
          </a:p>
          <a:p>
            <a:pPr algn="ctr">
              <a:lnSpc>
                <a:spcPct val="106000"/>
              </a:lnSpc>
            </a:pPr>
            <a:r>
              <a:rPr lang="ro-RO" sz="1600" b="1" dirty="0">
                <a:solidFill>
                  <a:schemeClr val="bg1"/>
                </a:solidFill>
              </a:rPr>
              <a:t>Prioritatea 7 </a:t>
            </a:r>
            <a:r>
              <a:rPr lang="ro-RO" sz="1600" b="1" dirty="0">
                <a:solidFill>
                  <a:schemeClr val="bg1"/>
                </a:solidFill>
                <a:latin typeface="Calibri Light" panose="020F0302020204030204" pitchFamily="34" charset="0"/>
                <a:cs typeface="Calibri Light" panose="020F0302020204030204" pitchFamily="34" charset="0"/>
              </a:rPr>
              <a:t>Sprijin pentru persoanele cu dizabilități</a:t>
            </a: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1416319291"/>
              </p:ext>
            </p:extLst>
          </p:nvPr>
        </p:nvGraphicFramePr>
        <p:xfrm>
          <a:off x="219648" y="1706880"/>
          <a:ext cx="11676604" cy="4175760"/>
        </p:xfrm>
        <a:graphic>
          <a:graphicData uri="http://schemas.openxmlformats.org/drawingml/2006/table">
            <a:tbl>
              <a:tblPr firstRow="1" bandRow="1">
                <a:tableStyleId>{93296810-A885-4BE3-A3E7-6D5BEEA58F35}</a:tableStyleId>
              </a:tblPr>
              <a:tblGrid>
                <a:gridCol w="2377488">
                  <a:extLst>
                    <a:ext uri="{9D8B030D-6E8A-4147-A177-3AD203B41FA5}">
                      <a16:colId xmlns:a16="http://schemas.microsoft.com/office/drawing/2014/main" val="1730937873"/>
                    </a:ext>
                  </a:extLst>
                </a:gridCol>
                <a:gridCol w="1777834">
                  <a:extLst>
                    <a:ext uri="{9D8B030D-6E8A-4147-A177-3AD203B41FA5}">
                      <a16:colId xmlns:a16="http://schemas.microsoft.com/office/drawing/2014/main" val="1818300528"/>
                    </a:ext>
                  </a:extLst>
                </a:gridCol>
                <a:gridCol w="3760641">
                  <a:extLst>
                    <a:ext uri="{9D8B030D-6E8A-4147-A177-3AD203B41FA5}">
                      <a16:colId xmlns:a16="http://schemas.microsoft.com/office/drawing/2014/main" val="899024526"/>
                    </a:ext>
                  </a:extLst>
                </a:gridCol>
                <a:gridCol w="3760641">
                  <a:extLst>
                    <a:ext uri="{9D8B030D-6E8A-4147-A177-3AD203B41FA5}">
                      <a16:colId xmlns:a16="http://schemas.microsoft.com/office/drawing/2014/main" val="470119634"/>
                    </a:ext>
                  </a:extLst>
                </a:gridCol>
              </a:tblGrid>
              <a:tr h="294909">
                <a:tc>
                  <a:txBody>
                    <a:bodyPr/>
                    <a:lstStyle/>
                    <a:p>
                      <a:pPr algn="ctr"/>
                      <a:r>
                        <a:rPr lang="ro-RO" sz="1600" dirty="0">
                          <a:latin typeface="+mn-lt"/>
                        </a:rPr>
                        <a:t>Acțiuni</a:t>
                      </a:r>
                    </a:p>
                  </a:txBody>
                  <a:tcPr/>
                </a:tc>
                <a:tc>
                  <a:txBody>
                    <a:bodyPr/>
                    <a:lstStyle/>
                    <a:p>
                      <a:pPr algn="ctr"/>
                      <a:r>
                        <a:rPr lang="ro-RO" sz="1600" dirty="0">
                          <a:latin typeface="+mn-lt"/>
                        </a:rPr>
                        <a:t>Grup țintă</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60860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Actiunea 7.5 Servicii de viață independentă pentru persoanele cu dizabilități</a:t>
                      </a:r>
                      <a:r>
                        <a:rPr lang="en-US" sz="1200" b="1" i="0" u="none" strike="noStrike" kern="1200" baseline="0" dirty="0">
                          <a:solidFill>
                            <a:schemeClr val="dk1"/>
                          </a:solidFill>
                          <a:latin typeface="+mn-lt"/>
                          <a:ea typeface="+mn-ea"/>
                          <a:cs typeface="+mn-cs"/>
                        </a:rPr>
                        <a:t> care </a:t>
                      </a:r>
                      <a:r>
                        <a:rPr lang="en-US" sz="1200" b="1" i="0" u="none" strike="noStrike" kern="1200" baseline="0" dirty="0" err="1">
                          <a:solidFill>
                            <a:schemeClr val="dk1"/>
                          </a:solidFill>
                          <a:latin typeface="+mn-lt"/>
                          <a:ea typeface="+mn-ea"/>
                          <a:cs typeface="+mn-cs"/>
                        </a:rPr>
                        <a:t>părăsesc</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sistemul</a:t>
                      </a:r>
                      <a:r>
                        <a:rPr lang="en-US" sz="1200" b="1" i="0" u="none" strike="noStrike" kern="1200" baseline="0" dirty="0">
                          <a:solidFill>
                            <a:schemeClr val="dk1"/>
                          </a:solidFill>
                          <a:latin typeface="+mn-lt"/>
                          <a:ea typeface="+mn-ea"/>
                          <a:cs typeface="+mn-cs"/>
                        </a:rPr>
                        <a:t> </a:t>
                      </a:r>
                      <a:r>
                        <a:rPr lang="en-US" sz="1200" b="1" i="0" u="none" strike="noStrike" kern="1200" baseline="0" dirty="0" err="1">
                          <a:solidFill>
                            <a:schemeClr val="dk1"/>
                          </a:solidFill>
                          <a:latin typeface="+mn-lt"/>
                          <a:ea typeface="+mn-ea"/>
                          <a:cs typeface="+mn-cs"/>
                        </a:rPr>
                        <a:t>instituționalizat</a:t>
                      </a:r>
                      <a:endParaRPr lang="ro-RO" sz="1200" b="0" i="0" u="none" strike="noStrike" kern="1200" baseline="0" dirty="0">
                        <a:solidFill>
                          <a:schemeClr val="dk1"/>
                        </a:solidFill>
                        <a:latin typeface="+mn-lt"/>
                        <a:ea typeface="+mn-ea"/>
                        <a:cs typeface="+mn-cs"/>
                      </a:endParaRPr>
                    </a:p>
                  </a:txBody>
                  <a:tcPr/>
                </a:tc>
                <a:tc row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dk1"/>
                          </a:solidFill>
                          <a:latin typeface="+mn-lt"/>
                          <a:ea typeface="+mn-ea"/>
                          <a:cs typeface="+mn-cs"/>
                        </a:rPr>
                        <a:t>Persoane cu dizabilități (copii și adulți)</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dk1"/>
                          </a:solidFill>
                          <a:latin typeface="+mn-lt"/>
                          <a:ea typeface="+mn-ea"/>
                          <a:cs typeface="+mn-cs"/>
                        </a:rPr>
                        <a:t>Profesionişti care lucrează în serviciile destinate persoanelor cu dizabilităţi</a:t>
                      </a:r>
                    </a:p>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b="0" i="0" u="none" strike="noStrike" kern="1200" baseline="0" dirty="0">
                          <a:solidFill>
                            <a:schemeClr val="dk1"/>
                          </a:solidFill>
                          <a:latin typeface="+mn-lt"/>
                          <a:ea typeface="+mn-ea"/>
                          <a:cs typeface="+mn-cs"/>
                        </a:rPr>
                        <a:t>Familiile și îngrijitorii persoanelor cu dizabilități</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200" b="0" i="0" u="none" strike="noStrike" kern="1200" baseline="0" dirty="0">
                        <a:solidFill>
                          <a:schemeClr val="dk1"/>
                        </a:solidFill>
                        <a:latin typeface="+mn-lt"/>
                        <a:ea typeface="+mn-ea"/>
                        <a:cs typeface="+mn-cs"/>
                      </a:endParaRPr>
                    </a:p>
                  </a:txBody>
                  <a:tcPr anchor="ct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Furnizarea de servicii sociale de sprijin pentru integrarea în societate a persoanelor cu dizabilități (pe termen scurt, mediu și lung)</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Furnizarea serviciilor de recuperare medicala pentru persoanele cu dizabilități și veteranii de război cu dizabilități și SSPT</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58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50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16,23 mil euro alocare buget de stat</a:t>
                      </a:r>
                    </a:p>
                  </a:txBody>
                  <a:tcPr/>
                </a:tc>
                <a:extLst>
                  <a:ext uri="{0D108BD9-81ED-4DB2-BD59-A6C34878D82A}">
                    <a16:rowId xmlns:a16="http://schemas.microsoft.com/office/drawing/2014/main" val="421192955"/>
                  </a:ext>
                </a:extLst>
              </a:tr>
              <a:tr h="4470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Actiunea 7.6 Dezvoltarea de servicii de îngrijire și suport în centrele respiro</a:t>
                      </a:r>
                      <a:endParaRPr lang="ro-RO" sz="1200" b="0" i="0" u="none" strike="noStrike" kern="1200" baseline="0" dirty="0">
                        <a:solidFill>
                          <a:schemeClr val="dk1"/>
                        </a:solidFill>
                        <a:latin typeface="+mn-lt"/>
                        <a:ea typeface="+mn-ea"/>
                        <a:cs typeface="+mn-cs"/>
                      </a:endParaRPr>
                    </a:p>
                  </a:txBody>
                  <a:tcPr/>
                </a:tc>
                <a:tc vMerge="1">
                  <a:txBody>
                    <a:bodyPr/>
                    <a:lstStyle/>
                    <a:p>
                      <a:pPr marL="0" indent="0" algn="just">
                        <a:buFont typeface="Arial" panose="020B0604020202020204" pitchFamily="34" charset="0"/>
                        <a:buNone/>
                      </a:pPr>
                      <a:endParaRPr lang="it-IT" sz="1400" b="0" i="0" u="none" strike="noStrike" kern="1200" baseline="0" dirty="0">
                        <a:solidFill>
                          <a:schemeClr val="dk1"/>
                        </a:solidFill>
                        <a:latin typeface="+mj-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b="0" i="0" u="none" strike="noStrike" kern="1200" baseline="0" dirty="0">
                          <a:solidFill>
                            <a:schemeClr val="dk1"/>
                          </a:solidFill>
                          <a:latin typeface="+mn-lt"/>
                          <a:ea typeface="+mn-ea"/>
                          <a:cs typeface="+mn-cs"/>
                        </a:rPr>
                        <a:t>Furnizarea de servicii de îngrijire și suport de calitate în centrele respiro</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44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12,8 mil euro  alocare FEDR</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17,02 mil euro alocare buget de stat</a:t>
                      </a:r>
                    </a:p>
                  </a:txBody>
                  <a:tcPr/>
                </a:tc>
                <a:extLst>
                  <a:ext uri="{0D108BD9-81ED-4DB2-BD59-A6C34878D82A}">
                    <a16:rowId xmlns:a16="http://schemas.microsoft.com/office/drawing/2014/main" val="3918159153"/>
                  </a:ext>
                </a:extLst>
              </a:tr>
              <a:tr h="62919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Actiunea 7.7 Formarea și asigurarea salarizării APP la nivel național și crearea și dezvoltarea la nivel național a unei baze de date relevante pentru rețeaua de APP și personalul specializat din sistem</a:t>
                      </a:r>
                    </a:p>
                  </a:txBody>
                  <a:tcPr/>
                </a:tc>
                <a:tc vMerge="1">
                  <a:txBody>
                    <a:bodyPr/>
                    <a:lstStyle/>
                    <a:p>
                      <a:endParaRPr lang="en-US" dirty="0"/>
                    </a:p>
                  </a:txBody>
                  <a:tcPr/>
                </a:tc>
                <a:tc>
                  <a:txBody>
                    <a:bodyPr/>
                    <a:lstStyle/>
                    <a:p>
                      <a:r>
                        <a:rPr lang="ro-RO" sz="1200" b="0" i="0" u="none" strike="noStrike" kern="1200" baseline="0" dirty="0">
                          <a:solidFill>
                            <a:schemeClr val="dk1"/>
                          </a:solidFill>
                          <a:latin typeface="+mn-lt"/>
                          <a:ea typeface="+mn-ea"/>
                          <a:cs typeface="+mn-cs"/>
                        </a:rPr>
                        <a:t>Formarea și asigurarea salarizării asistenți personali profesioniști la nivel național și crearea și dezvoltarea la nivel național a unei baze de date relevante</a:t>
                      </a:r>
                      <a:endParaRPr lang="en-US" sz="1200" dirty="0">
                        <a:latin typeface="+mn-lt"/>
                      </a:endParaRPr>
                    </a:p>
                  </a:txBody>
                  <a:tcPr/>
                </a:tc>
                <a:tc>
                  <a:txBody>
                    <a:bodyPr/>
                    <a:lstStyle/>
                    <a:p>
                      <a:pPr marL="171450" indent="-171450">
                        <a:buFont typeface="Arial" panose="020B0604020202020204" pitchFamily="34" charset="0"/>
                        <a:buChar char="•"/>
                      </a:pPr>
                      <a:r>
                        <a:rPr lang="ro-RO" sz="1200" dirty="0">
                          <a:latin typeface="+mn-lt"/>
                        </a:rPr>
                        <a:t>7,87 mil euro alocare FSE+</a:t>
                      </a:r>
                    </a:p>
                    <a:p>
                      <a:pPr marL="171450" indent="-171450">
                        <a:buFont typeface="Arial" panose="020B0604020202020204" pitchFamily="34" charset="0"/>
                        <a:buChar char="•"/>
                      </a:pPr>
                      <a:r>
                        <a:rPr lang="ro-RO" sz="1200" dirty="0">
                          <a:latin typeface="+mn-lt"/>
                        </a:rPr>
                        <a:t>1,39 mil euro alocare buget de stat</a:t>
                      </a:r>
                      <a:endParaRPr lang="en-US" sz="1200" dirty="0">
                        <a:latin typeface="+mn-lt"/>
                      </a:endParaRPr>
                    </a:p>
                  </a:txBody>
                  <a:tcPr/>
                </a:tc>
                <a:extLst>
                  <a:ext uri="{0D108BD9-81ED-4DB2-BD59-A6C34878D82A}">
                    <a16:rowId xmlns:a16="http://schemas.microsoft.com/office/drawing/2014/main" val="163215411"/>
                  </a:ext>
                </a:extLst>
              </a:tr>
              <a:tr h="79655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Acțiunea 7.8 </a:t>
                      </a:r>
                      <a:r>
                        <a:rPr lang="it-IT" sz="1200" b="1" i="0" u="none" strike="noStrike" kern="1200" baseline="0" dirty="0">
                          <a:solidFill>
                            <a:schemeClr val="dk1"/>
                          </a:solidFill>
                          <a:latin typeface="+mn-lt"/>
                          <a:ea typeface="+mn-ea"/>
                          <a:cs typeface="+mn-cs"/>
                        </a:rPr>
                        <a:t>Măsuri de formare continu</a:t>
                      </a:r>
                      <a:r>
                        <a:rPr lang="ro-RO" sz="1200" b="1" i="0" u="none" strike="noStrike" kern="1200" baseline="0" dirty="0">
                          <a:solidFill>
                            <a:schemeClr val="dk1"/>
                          </a:solidFill>
                          <a:latin typeface="+mn-lt"/>
                          <a:ea typeface="+mn-ea"/>
                          <a:cs typeface="+mn-cs"/>
                        </a:rPr>
                        <a:t>ă</a:t>
                      </a:r>
                      <a:r>
                        <a:rPr lang="it-IT" sz="1200" b="1" i="0" u="none" strike="noStrike" kern="1200" baseline="0" dirty="0">
                          <a:solidFill>
                            <a:schemeClr val="dk1"/>
                          </a:solidFill>
                          <a:latin typeface="+mn-lt"/>
                          <a:ea typeface="+mn-ea"/>
                          <a:cs typeface="+mn-cs"/>
                        </a:rPr>
                        <a:t> a personalului care lucrează cu și pentru persoanele cu dizabilități</a:t>
                      </a:r>
                    </a:p>
                  </a:txBody>
                  <a:tcPr/>
                </a:tc>
                <a:tc vMerge="1">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it-IT" sz="1400" b="0" i="0" u="none" strike="noStrike" kern="1200" baseline="0" dirty="0">
                        <a:solidFill>
                          <a:schemeClr val="dk1"/>
                        </a:solidFill>
                        <a:latin typeface="+mj-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b="0" i="0" u="none" strike="noStrike" kern="1200" baseline="0" dirty="0">
                          <a:solidFill>
                            <a:schemeClr val="dk1"/>
                          </a:solidFill>
                          <a:latin typeface="+mn-lt"/>
                          <a:ea typeface="+mn-ea"/>
                          <a:cs typeface="+mn-cs"/>
                        </a:rPr>
                        <a:t>Formarea continuă a personalului susține întreg ansamblul de măsuri de sprijin a persoanelor cu dizabilități 	</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10 mil euro alocare FSE+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1,76 mil euro alocare buget de stat</a:t>
                      </a:r>
                    </a:p>
                  </a:txBody>
                  <a:tcPr/>
                </a:tc>
                <a:extLst>
                  <a:ext uri="{0D108BD9-81ED-4DB2-BD59-A6C34878D82A}">
                    <a16:rowId xmlns:a16="http://schemas.microsoft.com/office/drawing/2014/main" val="3246433504"/>
                  </a:ext>
                </a:extLst>
              </a:tr>
            </a:tbl>
          </a:graphicData>
        </a:graphic>
      </p:graphicFrame>
      <p:pic>
        <p:nvPicPr>
          <p:cNvPr id="6" name="Picture 5">
            <a:extLst>
              <a:ext uri="{FF2B5EF4-FFF2-40B4-BE49-F238E27FC236}">
                <a16:creationId xmlns:a16="http://schemas.microsoft.com/office/drawing/2014/main" id="{1DD3860C-0BC7-D5B4-1070-125B15FD56D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A07F7E3C-1BD2-5C92-A942-4D8B209719FA}"/>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BBD2F3AA-590D-DF07-BD5D-6B02399197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3679667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8" y="1268949"/>
            <a:ext cx="11075622" cy="324203"/>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b="1" dirty="0">
              <a:solidFill>
                <a:schemeClr val="bg1"/>
              </a:solidFill>
            </a:endParaRPr>
          </a:p>
          <a:p>
            <a:pPr algn="ctr">
              <a:lnSpc>
                <a:spcPct val="106000"/>
              </a:lnSpc>
            </a:pPr>
            <a:r>
              <a:rPr lang="ro-RO" sz="1600" b="1" dirty="0">
                <a:solidFill>
                  <a:schemeClr val="bg1"/>
                </a:solidFill>
              </a:rPr>
              <a:t>Prioritatea 8 </a:t>
            </a:r>
            <a:r>
              <a:rPr lang="ro-RO" sz="1600" b="1" dirty="0">
                <a:solidFill>
                  <a:schemeClr val="bg1"/>
                </a:solidFill>
                <a:latin typeface="Calibri Light" panose="020F0302020204030204" pitchFamily="34" charset="0"/>
                <a:cs typeface="Calibri Light" panose="020F0302020204030204" pitchFamily="34" charset="0"/>
              </a:rPr>
              <a:t>Servicii sociale și de suport acordate altor grupuri vulnerabile</a:t>
            </a: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919979615"/>
              </p:ext>
            </p:extLst>
          </p:nvPr>
        </p:nvGraphicFramePr>
        <p:xfrm>
          <a:off x="558189" y="1759789"/>
          <a:ext cx="11075621" cy="5181600"/>
        </p:xfrm>
        <a:graphic>
          <a:graphicData uri="http://schemas.openxmlformats.org/drawingml/2006/table">
            <a:tbl>
              <a:tblPr firstRow="1" bandRow="1">
                <a:tableStyleId>{93296810-A885-4BE3-A3E7-6D5BEEA58F35}</a:tableStyleId>
              </a:tblPr>
              <a:tblGrid>
                <a:gridCol w="1085982">
                  <a:extLst>
                    <a:ext uri="{9D8B030D-6E8A-4147-A177-3AD203B41FA5}">
                      <a16:colId xmlns:a16="http://schemas.microsoft.com/office/drawing/2014/main" val="1730937873"/>
                    </a:ext>
                  </a:extLst>
                </a:gridCol>
                <a:gridCol w="2570195">
                  <a:extLst>
                    <a:ext uri="{9D8B030D-6E8A-4147-A177-3AD203B41FA5}">
                      <a16:colId xmlns:a16="http://schemas.microsoft.com/office/drawing/2014/main" val="1818300528"/>
                    </a:ext>
                  </a:extLst>
                </a:gridCol>
                <a:gridCol w="3709722">
                  <a:extLst>
                    <a:ext uri="{9D8B030D-6E8A-4147-A177-3AD203B41FA5}">
                      <a16:colId xmlns:a16="http://schemas.microsoft.com/office/drawing/2014/main" val="899024526"/>
                    </a:ext>
                  </a:extLst>
                </a:gridCol>
                <a:gridCol w="3709722">
                  <a:extLst>
                    <a:ext uri="{9D8B030D-6E8A-4147-A177-3AD203B41FA5}">
                      <a16:colId xmlns:a16="http://schemas.microsoft.com/office/drawing/2014/main" val="2991323958"/>
                    </a:ext>
                  </a:extLst>
                </a:gridCol>
              </a:tblGrid>
              <a:tr h="247709">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154842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noProof="0" dirty="0">
                          <a:solidFill>
                            <a:schemeClr val="dk1"/>
                          </a:solidFill>
                          <a:latin typeface="+mn-lt"/>
                          <a:ea typeface="+mn-ea"/>
                          <a:cs typeface="+mn-cs"/>
                        </a:rPr>
                        <a:t>Actiunea 8.1 Serviciile integrate pentru migranți </a:t>
                      </a:r>
                      <a:r>
                        <a:rPr lang="ro-RO" sz="1200" b="0" i="0" u="none" strike="noStrike" kern="1200" baseline="0" noProof="0" dirty="0">
                          <a:solidFill>
                            <a:schemeClr val="dk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200" b="0" i="0" u="none" strike="noStrike" kern="1200" baseline="0" noProof="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noProof="0" dirty="0">
                          <a:solidFill>
                            <a:schemeClr val="dk1"/>
                          </a:solidFill>
                          <a:latin typeface="+mn-lt"/>
                          <a:ea typeface="+mn-ea"/>
                          <a:cs typeface="+mn-cs"/>
                        </a:rPr>
                        <a:t>Migranți și resortisanți ai țărilor terțe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200" b="0" i="0" u="none" strike="noStrike" kern="1200" baseline="0" noProof="0" dirty="0">
                        <a:solidFill>
                          <a:schemeClr val="dk1"/>
                        </a:solidFill>
                        <a:latin typeface="+mn-lt"/>
                        <a:ea typeface="+mn-ea"/>
                        <a:cs typeface="+mn-cs"/>
                      </a:endParaRPr>
                    </a:p>
                  </a:txBody>
                  <a:tcPr/>
                </a:tc>
                <a:tc>
                  <a:txBody>
                    <a:bodyPr/>
                    <a:lstStyle/>
                    <a:p>
                      <a:pPr algn="just"/>
                      <a:r>
                        <a:rPr lang="ro-RO" sz="1200" b="0" i="0" u="none" strike="noStrike" kern="1200" baseline="0" noProof="0" dirty="0">
                          <a:solidFill>
                            <a:schemeClr val="dk1"/>
                          </a:solidFill>
                          <a:latin typeface="+mn-lt"/>
                          <a:ea typeface="+mn-ea"/>
                          <a:cs typeface="+mn-cs"/>
                        </a:rPr>
                        <a:t>Furnizarea de serviciile integrate pentru incluziunea socio-profesională a migraților, precum și servicii pentru copiii migranți: facilitarea accesului la servicii medicale, consiliere și orientare psihologică, organizarea de cursuri de limba română, îndrumare și asistență pentru proceduri administrative, profilare, consiliere și îndrumare pentru accesul la serviciile de angajare, certificarea competențelor</a:t>
                      </a:r>
                      <a:endParaRPr lang="ro-RO" sz="1200" b="0" i="1" u="none" strike="noStrike" kern="1200" baseline="0" noProof="0" dirty="0">
                        <a:solidFill>
                          <a:schemeClr val="dk1"/>
                        </a:solidFill>
                        <a:latin typeface="+mn-lt"/>
                        <a:ea typeface="+mn-ea"/>
                        <a:cs typeface="+mn-cs"/>
                      </a:endParaRPr>
                    </a:p>
                  </a:txBody>
                  <a:tcPr/>
                </a:tc>
                <a:tc>
                  <a:txBody>
                    <a:bodyPr/>
                    <a:lstStyle/>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30 mil euro alocare FSE+</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15,3 mil euro alocare FEDR</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7,99 mil euro alocare buget de stat</a:t>
                      </a:r>
                    </a:p>
                  </a:txBody>
                  <a:tcPr/>
                </a:tc>
                <a:extLst>
                  <a:ext uri="{0D108BD9-81ED-4DB2-BD59-A6C34878D82A}">
                    <a16:rowId xmlns:a16="http://schemas.microsoft.com/office/drawing/2014/main" val="610187155"/>
                  </a:ext>
                </a:extLst>
              </a:tr>
              <a:tr h="172290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noProof="0" dirty="0">
                          <a:solidFill>
                            <a:schemeClr val="dk1"/>
                          </a:solidFill>
                          <a:latin typeface="+mn-lt"/>
                          <a:ea typeface="+mn-ea"/>
                          <a:cs typeface="+mn-cs"/>
                        </a:rPr>
                        <a:t>Actiunile 8.2 – 8.6 Servicii integrate pentru alte categorii de grupuri vulnerabile </a:t>
                      </a:r>
                      <a:r>
                        <a:rPr lang="ro-RO" sz="1200" b="0" i="0" u="none" strike="noStrike" kern="1200" baseline="0" noProof="0" dirty="0">
                          <a:solidFill>
                            <a:schemeClr val="dk1"/>
                          </a:solidFill>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ro-RO" sz="1200" b="0" i="0" u="none" strike="noStrike" kern="1200" baseline="0" noProof="0" dirty="0">
                        <a:solidFill>
                          <a:schemeClr val="dk1"/>
                        </a:solidFill>
                        <a:latin typeface="+mn-lt"/>
                        <a:ea typeface="+mn-ea"/>
                        <a:cs typeface="+mn-cs"/>
                      </a:endParaRPr>
                    </a:p>
                  </a:txBody>
                  <a:tcPr/>
                </a:tc>
                <a:tc>
                  <a:txBody>
                    <a:bodyPr/>
                    <a:lstStyle/>
                    <a:p>
                      <a:pPr marL="0" indent="0" algn="just">
                        <a:buFont typeface="Arial" panose="020B0604020202020204" pitchFamily="34" charset="0"/>
                        <a:buNone/>
                      </a:pPr>
                      <a:r>
                        <a:rPr lang="ro-RO" sz="1200" b="0" i="0" u="none" strike="noStrike" kern="1200" baseline="0" noProof="0" dirty="0">
                          <a:solidFill>
                            <a:schemeClr val="dk1"/>
                          </a:solidFill>
                          <a:latin typeface="+mn-lt"/>
                          <a:ea typeface="+mn-ea"/>
                          <a:cs typeface="+mn-cs"/>
                        </a:rPr>
                        <a:t>Victimele violenței domestice </a:t>
                      </a:r>
                    </a:p>
                    <a:p>
                      <a:pPr marL="0" indent="0" algn="just">
                        <a:buFont typeface="Arial" panose="020B0604020202020204" pitchFamily="34" charset="0"/>
                        <a:buNone/>
                      </a:pPr>
                      <a:r>
                        <a:rPr lang="ro-RO" sz="1200" b="0" i="0" u="none" strike="noStrike" kern="1200" baseline="0" noProof="0" dirty="0">
                          <a:solidFill>
                            <a:schemeClr val="dk1"/>
                          </a:solidFill>
                          <a:latin typeface="+mn-lt"/>
                          <a:ea typeface="+mn-ea"/>
                          <a:cs typeface="+mn-cs"/>
                        </a:rPr>
                        <a:t>Victime ale traficului de persoane</a:t>
                      </a:r>
                    </a:p>
                    <a:p>
                      <a:pPr marL="0" indent="0" algn="just">
                        <a:buFont typeface="Arial" panose="020B0604020202020204" pitchFamily="34" charset="0"/>
                        <a:buNone/>
                      </a:pPr>
                      <a:r>
                        <a:rPr lang="ro-RO" sz="1200" b="0" i="0" u="none" strike="noStrike" kern="1200" baseline="0" noProof="0" dirty="0">
                          <a:solidFill>
                            <a:schemeClr val="dk1"/>
                          </a:solidFill>
                          <a:latin typeface="+mn-lt"/>
                          <a:ea typeface="+mn-ea"/>
                          <a:cs typeface="+mn-cs"/>
                        </a:rPr>
                        <a:t>Persoanele care se confruntă cu dependențe și familiile lor</a:t>
                      </a:r>
                    </a:p>
                    <a:p>
                      <a:pPr marL="0" indent="0" algn="just">
                        <a:buFont typeface="Arial" panose="020B0604020202020204" pitchFamily="34" charset="0"/>
                        <a:buNone/>
                      </a:pPr>
                      <a:r>
                        <a:rPr lang="ro-RO" sz="1200" b="0" i="0" u="none" strike="noStrike" kern="1200" baseline="0" noProof="0" dirty="0">
                          <a:solidFill>
                            <a:schemeClr val="dk1"/>
                          </a:solidFill>
                          <a:latin typeface="+mn-lt"/>
                          <a:ea typeface="+mn-ea"/>
                          <a:cs typeface="+mn-cs"/>
                        </a:rPr>
                        <a:t>Persoane eliberate din închisoare</a:t>
                      </a:r>
                    </a:p>
                    <a:p>
                      <a:pPr marL="0" indent="0" algn="just">
                        <a:buFont typeface="Arial" panose="020B0604020202020204" pitchFamily="34" charset="0"/>
                        <a:buNone/>
                      </a:pPr>
                      <a:r>
                        <a:rPr lang="ro-RO" sz="1200" b="0" i="0" u="none" strike="noStrike" kern="1200" baseline="0" noProof="0" dirty="0">
                          <a:solidFill>
                            <a:schemeClr val="dk1"/>
                          </a:solidFill>
                          <a:latin typeface="+mn-lt"/>
                          <a:ea typeface="+mn-ea"/>
                          <a:cs typeface="+mn-cs"/>
                        </a:rPr>
                        <a:t>Persoane fără adăpost </a:t>
                      </a:r>
                    </a:p>
                    <a:p>
                      <a:pPr marL="0" indent="0" algn="just">
                        <a:buFont typeface="Arial" panose="020B0604020202020204" pitchFamily="34" charset="0"/>
                        <a:buNone/>
                      </a:pPr>
                      <a:r>
                        <a:rPr lang="ro-RO" sz="1200" b="0" i="0" u="none" strike="noStrike" kern="1200" baseline="0" noProof="0" dirty="0">
                          <a:solidFill>
                            <a:schemeClr val="dk1"/>
                          </a:solidFill>
                          <a:latin typeface="+mn-lt"/>
                          <a:ea typeface="+mn-ea"/>
                          <a:cs typeface="+mn-cs"/>
                        </a:rPr>
                        <a:t>Familiile sau rudele persoanelor vulnerabile </a:t>
                      </a:r>
                    </a:p>
                  </a:txBody>
                  <a:tcPr/>
                </a:tc>
                <a:tc>
                  <a:txBody>
                    <a:bodyPr/>
                    <a:lstStyle/>
                    <a:p>
                      <a:pPr algn="just"/>
                      <a:r>
                        <a:rPr lang="ro-RO" sz="1200" b="0" i="0" u="none" strike="noStrike" kern="1200" baseline="0" noProof="0" dirty="0">
                          <a:solidFill>
                            <a:schemeClr val="dk1"/>
                          </a:solidFill>
                          <a:latin typeface="+mn-lt"/>
                          <a:ea typeface="+mn-ea"/>
                          <a:cs typeface="+mn-cs"/>
                        </a:rPr>
                        <a:t>Intervenții integrate pentru: victimele violenței domestice, victime ale traficului de persoane, persoane dependente de alcool și droguri, persoane fără adăpost, persoane care sunt eliberate din închisoare</a:t>
                      </a:r>
                    </a:p>
                  </a:txBody>
                  <a:tcPr/>
                </a:tc>
                <a:tc>
                  <a:txBody>
                    <a:bodyPr/>
                    <a:lstStyle/>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99 mil euro alocare FSE+</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6,95 mil euro alocare FEDR</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35,41 mil euro alocare buget de stat</a:t>
                      </a:r>
                    </a:p>
                  </a:txBody>
                  <a:tcPr/>
                </a:tc>
                <a:extLst>
                  <a:ext uri="{0D108BD9-81ED-4DB2-BD59-A6C34878D82A}">
                    <a16:rowId xmlns:a16="http://schemas.microsoft.com/office/drawing/2014/main" val="1259470576"/>
                  </a:ext>
                </a:extLst>
              </a:tr>
              <a:tr h="1259045">
                <a:tc>
                  <a:txBody>
                    <a:bodyPr/>
                    <a:lstStyle/>
                    <a:p>
                      <a:r>
                        <a:rPr lang="ro-RO" sz="1200" b="1" i="0" u="none" strike="noStrike" kern="1200" baseline="0" noProof="0" dirty="0">
                          <a:solidFill>
                            <a:schemeClr val="dk1"/>
                          </a:solidFill>
                          <a:latin typeface="+mn-lt"/>
                          <a:ea typeface="+mn-ea"/>
                          <a:cs typeface="+mn-cs"/>
                        </a:rPr>
                        <a:t>Actiunea 8.7 Formarea profesională a specialiștilor care lucrează cu grupuri vulnerabile </a:t>
                      </a:r>
                      <a:r>
                        <a:rPr lang="ro-RO" sz="1200" b="0" i="0" u="none" strike="noStrike" kern="1200" baseline="0" noProof="0" dirty="0">
                          <a:solidFill>
                            <a:schemeClr val="dk1"/>
                          </a:solidFill>
                          <a:latin typeface="+mn-lt"/>
                          <a:ea typeface="+mn-ea"/>
                          <a:cs typeface="+mn-cs"/>
                        </a:rPr>
                        <a:t>	</a:t>
                      </a:r>
                      <a:endParaRPr lang="en-US" sz="1200" dirty="0">
                        <a:latin typeface="+mn-lt"/>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b="0" i="0" u="none" strike="noStrike" kern="1200" baseline="0" noProof="0" dirty="0">
                          <a:solidFill>
                            <a:schemeClr val="dk1"/>
                          </a:solidFill>
                          <a:latin typeface="+mn-lt"/>
                          <a:ea typeface="+mn-ea"/>
                          <a:cs typeface="+mn-cs"/>
                        </a:rPr>
                        <a:t>Specialiștii care lucrează cu persoanele din grupurile țintă </a:t>
                      </a:r>
                    </a:p>
                    <a:p>
                      <a:pPr marL="171450" indent="-171450" algn="just">
                        <a:buFont typeface="Arial" panose="020B0604020202020204" pitchFamily="34" charset="0"/>
                        <a:buChar char="•"/>
                      </a:pPr>
                      <a:endParaRPr lang="ro-RO" sz="1200" b="0" i="0" u="none" strike="noStrike" kern="1200" baseline="0" noProof="0" dirty="0">
                        <a:solidFill>
                          <a:schemeClr val="dk1"/>
                        </a:solidFill>
                        <a:latin typeface="+mn-lt"/>
                        <a:ea typeface="+mn-ea"/>
                        <a:cs typeface="+mn-cs"/>
                      </a:endParaRPr>
                    </a:p>
                  </a:txBody>
                  <a:tcPr/>
                </a:tc>
                <a:tc>
                  <a:txBody>
                    <a:bodyPr/>
                    <a:lstStyle/>
                    <a:p>
                      <a:r>
                        <a:rPr lang="ro-RO" sz="1200" b="0" i="0" u="none" strike="noStrike" kern="1200" baseline="0" noProof="0" dirty="0">
                          <a:solidFill>
                            <a:schemeClr val="dk1"/>
                          </a:solidFill>
                          <a:latin typeface="+mn-lt"/>
                          <a:ea typeface="+mn-ea"/>
                          <a:cs typeface="+mn-cs"/>
                        </a:rPr>
                        <a:t>Furnizarea programelor de formare profesională a specialiștilor care lucrează cu persoane din grupurile vulnerabile 	</a:t>
                      </a:r>
                      <a:endParaRPr lang="en-US" sz="1200" dirty="0">
                        <a:latin typeface="+mn-lt"/>
                      </a:endParaRPr>
                    </a:p>
                  </a:txBody>
                  <a:tcPr/>
                </a:tc>
                <a:tc>
                  <a:txBody>
                    <a:bodyPr/>
                    <a:lstStyle/>
                    <a:p>
                      <a:pPr marL="285750" indent="-285750">
                        <a:buFont typeface="Arial" panose="020B0604020202020204" pitchFamily="34" charset="0"/>
                        <a:buChar char="•"/>
                      </a:pPr>
                      <a:r>
                        <a:rPr lang="ro-RO" sz="1400" dirty="0">
                          <a:latin typeface="+mn-lt"/>
                        </a:rPr>
                        <a:t>3 mil euro alocare FSE+</a:t>
                      </a:r>
                    </a:p>
                    <a:p>
                      <a:pPr marL="285750" indent="-285750">
                        <a:buFont typeface="Arial" panose="020B0604020202020204" pitchFamily="34" charset="0"/>
                        <a:buChar char="•"/>
                      </a:pPr>
                      <a:r>
                        <a:rPr lang="ro-RO" sz="1400" dirty="0">
                          <a:latin typeface="+mn-lt"/>
                        </a:rPr>
                        <a:t>0,53 mil euro alocare buget de stat</a:t>
                      </a:r>
                      <a:endParaRPr lang="en-US" sz="1400" dirty="0">
                        <a:latin typeface="+mn-lt"/>
                      </a:endParaRPr>
                    </a:p>
                  </a:txBody>
                  <a:tcPr/>
                </a:tc>
                <a:extLst>
                  <a:ext uri="{0D108BD9-81ED-4DB2-BD59-A6C34878D82A}">
                    <a16:rowId xmlns:a16="http://schemas.microsoft.com/office/drawing/2014/main" val="3757785355"/>
                  </a:ext>
                </a:extLst>
              </a:tr>
            </a:tbl>
          </a:graphicData>
        </a:graphic>
      </p:graphicFrame>
      <p:pic>
        <p:nvPicPr>
          <p:cNvPr id="6" name="Picture 5">
            <a:extLst>
              <a:ext uri="{FF2B5EF4-FFF2-40B4-BE49-F238E27FC236}">
                <a16:creationId xmlns:a16="http://schemas.microsoft.com/office/drawing/2014/main" id="{8D9A8CD4-0DF6-7A76-43AB-F23A3B4E7DC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4F501FE8-DADD-DF9A-ABEC-F6690A9E36CA}"/>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BD8D3B9B-86B8-6A59-49B3-39C83354406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62806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entagon 12">
            <a:extLst>
              <a:ext uri="{FF2B5EF4-FFF2-40B4-BE49-F238E27FC236}">
                <a16:creationId xmlns:a16="http://schemas.microsoft.com/office/drawing/2014/main" id="{3C6A3931-246F-4AA5-B8FD-FD4D53361B99}"/>
              </a:ext>
            </a:extLst>
          </p:cNvPr>
          <p:cNvSpPr/>
          <p:nvPr/>
        </p:nvSpPr>
        <p:spPr>
          <a:xfrm flipH="1">
            <a:off x="2495748" y="1407001"/>
            <a:ext cx="8890128" cy="775105"/>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4" name="Pentagon 9">
            <a:extLst>
              <a:ext uri="{FF2B5EF4-FFF2-40B4-BE49-F238E27FC236}">
                <a16:creationId xmlns:a16="http://schemas.microsoft.com/office/drawing/2014/main" id="{7E718712-7A55-4706-B66A-5944C671775B}"/>
              </a:ext>
            </a:extLst>
          </p:cNvPr>
          <p:cNvSpPr/>
          <p:nvPr/>
        </p:nvSpPr>
        <p:spPr>
          <a:xfrm>
            <a:off x="482935" y="1455645"/>
            <a:ext cx="2480143" cy="833437"/>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7" name="Pentagon 12">
            <a:extLst>
              <a:ext uri="{FF2B5EF4-FFF2-40B4-BE49-F238E27FC236}">
                <a16:creationId xmlns:a16="http://schemas.microsoft.com/office/drawing/2014/main" id="{5183DFDD-8961-469D-9C48-529EDD91DC05}"/>
              </a:ext>
            </a:extLst>
          </p:cNvPr>
          <p:cNvSpPr/>
          <p:nvPr/>
        </p:nvSpPr>
        <p:spPr>
          <a:xfrm flipH="1">
            <a:off x="2495746" y="2301679"/>
            <a:ext cx="8890126" cy="782258"/>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9" name="Pentagon 12">
            <a:extLst>
              <a:ext uri="{FF2B5EF4-FFF2-40B4-BE49-F238E27FC236}">
                <a16:creationId xmlns:a16="http://schemas.microsoft.com/office/drawing/2014/main" id="{A78C7E0A-9715-4E48-9991-8ADE2F8DDF1F}"/>
              </a:ext>
            </a:extLst>
          </p:cNvPr>
          <p:cNvSpPr/>
          <p:nvPr/>
        </p:nvSpPr>
        <p:spPr>
          <a:xfrm flipH="1">
            <a:off x="2328452" y="3203622"/>
            <a:ext cx="9057419" cy="833437"/>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1" name="Pentagon 12">
            <a:extLst>
              <a:ext uri="{FF2B5EF4-FFF2-40B4-BE49-F238E27FC236}">
                <a16:creationId xmlns:a16="http://schemas.microsoft.com/office/drawing/2014/main" id="{DA563735-BAB7-4BC4-8F0C-152ABF527B32}"/>
              </a:ext>
            </a:extLst>
          </p:cNvPr>
          <p:cNvSpPr/>
          <p:nvPr/>
        </p:nvSpPr>
        <p:spPr>
          <a:xfrm flipH="1">
            <a:off x="2516657" y="4148205"/>
            <a:ext cx="8890125" cy="839209"/>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3" name="Pentagon 12">
            <a:extLst>
              <a:ext uri="{FF2B5EF4-FFF2-40B4-BE49-F238E27FC236}">
                <a16:creationId xmlns:a16="http://schemas.microsoft.com/office/drawing/2014/main" id="{93EF2CBB-2FA4-4C32-8C0D-D6681E821FBD}"/>
              </a:ext>
            </a:extLst>
          </p:cNvPr>
          <p:cNvSpPr/>
          <p:nvPr/>
        </p:nvSpPr>
        <p:spPr>
          <a:xfrm flipH="1">
            <a:off x="2634562" y="5120326"/>
            <a:ext cx="8772220" cy="833437"/>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5" name="TextBox 24">
            <a:extLst>
              <a:ext uri="{FF2B5EF4-FFF2-40B4-BE49-F238E27FC236}">
                <a16:creationId xmlns:a16="http://schemas.microsoft.com/office/drawing/2014/main" id="{B7B2AFDE-985A-4BF0-9646-CA4B1934CC2E}"/>
              </a:ext>
            </a:extLst>
          </p:cNvPr>
          <p:cNvSpPr txBox="1"/>
          <p:nvPr/>
        </p:nvSpPr>
        <p:spPr>
          <a:xfrm>
            <a:off x="604086" y="1678888"/>
            <a:ext cx="1724366" cy="425334"/>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1</a:t>
            </a:r>
            <a:endPar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26" name="TextBox 25">
            <a:extLst>
              <a:ext uri="{FF2B5EF4-FFF2-40B4-BE49-F238E27FC236}">
                <a16:creationId xmlns:a16="http://schemas.microsoft.com/office/drawing/2014/main" id="{7064B526-ED5E-44E2-96E1-7FFE43691FFD}"/>
              </a:ext>
            </a:extLst>
          </p:cNvPr>
          <p:cNvSpPr txBox="1"/>
          <p:nvPr/>
        </p:nvSpPr>
        <p:spPr>
          <a:xfrm>
            <a:off x="604086" y="2465087"/>
            <a:ext cx="784033" cy="565146"/>
          </a:xfrm>
          <a:prstGeom prst="rect">
            <a:avLst/>
          </a:prstGeom>
          <a:solidFill>
            <a:srgbClr val="046A3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02</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28" name="TextBox 27">
            <a:extLst>
              <a:ext uri="{FF2B5EF4-FFF2-40B4-BE49-F238E27FC236}">
                <a16:creationId xmlns:a16="http://schemas.microsoft.com/office/drawing/2014/main" id="{020AEB30-D09C-4B98-A541-0443C69FFECE}"/>
              </a:ext>
            </a:extLst>
          </p:cNvPr>
          <p:cNvSpPr txBox="1"/>
          <p:nvPr/>
        </p:nvSpPr>
        <p:spPr>
          <a:xfrm>
            <a:off x="604086" y="3385329"/>
            <a:ext cx="784033" cy="565146"/>
          </a:xfrm>
          <a:prstGeom prst="rect">
            <a:avLst/>
          </a:prstGeom>
          <a:solidFill>
            <a:srgbClr val="009A44"/>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03</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29" name="TextBox 28">
            <a:extLst>
              <a:ext uri="{FF2B5EF4-FFF2-40B4-BE49-F238E27FC236}">
                <a16:creationId xmlns:a16="http://schemas.microsoft.com/office/drawing/2014/main" id="{0B878048-BD08-4D10-9B7B-E33FB4E0E322}"/>
              </a:ext>
            </a:extLst>
          </p:cNvPr>
          <p:cNvSpPr txBox="1"/>
          <p:nvPr/>
        </p:nvSpPr>
        <p:spPr>
          <a:xfrm>
            <a:off x="604086" y="3847190"/>
            <a:ext cx="1118921" cy="241980"/>
          </a:xfrm>
          <a:prstGeom prst="rect">
            <a:avLst/>
          </a:prstGeom>
          <a:solidFill>
            <a:srgbClr val="009A44"/>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100"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Policy Objective</a:t>
            </a:r>
            <a:endParaRPr kumimoji="0" lang="ro-RO" sz="1100"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30" name="TextBox 29">
            <a:extLst>
              <a:ext uri="{FF2B5EF4-FFF2-40B4-BE49-F238E27FC236}">
                <a16:creationId xmlns:a16="http://schemas.microsoft.com/office/drawing/2014/main" id="{78EB30E5-B4AC-4FEF-A78C-0D235CB74D63}"/>
              </a:ext>
            </a:extLst>
          </p:cNvPr>
          <p:cNvSpPr txBox="1"/>
          <p:nvPr/>
        </p:nvSpPr>
        <p:spPr>
          <a:xfrm>
            <a:off x="604086" y="4327669"/>
            <a:ext cx="784033" cy="565146"/>
          </a:xfrm>
          <a:prstGeom prst="rect">
            <a:avLst/>
          </a:prstGeom>
          <a:solidFill>
            <a:srgbClr val="43B02A"/>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04</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31" name="TextBox 30">
            <a:extLst>
              <a:ext uri="{FF2B5EF4-FFF2-40B4-BE49-F238E27FC236}">
                <a16:creationId xmlns:a16="http://schemas.microsoft.com/office/drawing/2014/main" id="{472795E9-77F0-47EB-9B49-B91642BB4C37}"/>
              </a:ext>
            </a:extLst>
          </p:cNvPr>
          <p:cNvSpPr txBox="1"/>
          <p:nvPr/>
        </p:nvSpPr>
        <p:spPr>
          <a:xfrm>
            <a:off x="604086" y="4789530"/>
            <a:ext cx="1118921" cy="241980"/>
          </a:xfrm>
          <a:prstGeom prst="rect">
            <a:avLst/>
          </a:prstGeom>
          <a:solidFill>
            <a:srgbClr val="43B02A"/>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100"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Policy Objective</a:t>
            </a:r>
            <a:endParaRPr kumimoji="0" lang="ro-RO" sz="1100"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32" name="TextBox 31">
            <a:extLst>
              <a:ext uri="{FF2B5EF4-FFF2-40B4-BE49-F238E27FC236}">
                <a16:creationId xmlns:a16="http://schemas.microsoft.com/office/drawing/2014/main" id="{B3824FEF-5A37-4674-BD07-ABBA3DDF0618}"/>
              </a:ext>
            </a:extLst>
          </p:cNvPr>
          <p:cNvSpPr txBox="1"/>
          <p:nvPr/>
        </p:nvSpPr>
        <p:spPr>
          <a:xfrm>
            <a:off x="604086" y="5264929"/>
            <a:ext cx="784033" cy="565146"/>
          </a:xfrm>
          <a:prstGeom prst="rect">
            <a:avLst/>
          </a:prstGeom>
          <a:solidFill>
            <a:srgbClr val="86BC25"/>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05</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33" name="TextBox 32">
            <a:extLst>
              <a:ext uri="{FF2B5EF4-FFF2-40B4-BE49-F238E27FC236}">
                <a16:creationId xmlns:a16="http://schemas.microsoft.com/office/drawing/2014/main" id="{29EEDEE6-C34E-432B-9389-E49DC460558C}"/>
              </a:ext>
            </a:extLst>
          </p:cNvPr>
          <p:cNvSpPr txBox="1"/>
          <p:nvPr/>
        </p:nvSpPr>
        <p:spPr>
          <a:xfrm>
            <a:off x="604086" y="5726790"/>
            <a:ext cx="1118921" cy="241980"/>
          </a:xfrm>
          <a:prstGeom prst="rect">
            <a:avLst/>
          </a:prstGeom>
          <a:solidFill>
            <a:srgbClr val="86BC25"/>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100"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Policy Objective</a:t>
            </a:r>
            <a:endParaRPr kumimoji="0" lang="ro-RO" sz="1100"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34" name="Rectangle 33">
            <a:extLst>
              <a:ext uri="{FF2B5EF4-FFF2-40B4-BE49-F238E27FC236}">
                <a16:creationId xmlns:a16="http://schemas.microsoft.com/office/drawing/2014/main" id="{31D4223B-7032-4E6B-B526-B6D02EDEA9B5}"/>
              </a:ext>
            </a:extLst>
          </p:cNvPr>
          <p:cNvSpPr/>
          <p:nvPr/>
        </p:nvSpPr>
        <p:spPr>
          <a:xfrm>
            <a:off x="4122757" y="1581432"/>
            <a:ext cx="7199456" cy="495911"/>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Dezvoltarea locală plasată sub responsabilitatea comunității – urban </a:t>
            </a:r>
            <a:endParaRPr kumimoji="0" lang="ro-RO" sz="20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35" name="Rectangle 34">
            <a:extLst>
              <a:ext uri="{FF2B5EF4-FFF2-40B4-BE49-F238E27FC236}">
                <a16:creationId xmlns:a16="http://schemas.microsoft.com/office/drawing/2014/main" id="{85CB8F2D-B506-429C-BD7A-145D4EFA4187}"/>
              </a:ext>
            </a:extLst>
          </p:cNvPr>
          <p:cNvSpPr/>
          <p:nvPr/>
        </p:nvSpPr>
        <p:spPr>
          <a:xfrm>
            <a:off x="4101171" y="2374518"/>
            <a:ext cx="7072598" cy="599614"/>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Dezvoltarea locală plasată sub responsabilitatea comunității – zona rurală</a:t>
            </a:r>
          </a:p>
        </p:txBody>
      </p:sp>
      <p:sp>
        <p:nvSpPr>
          <p:cNvPr id="36" name="Rectangle 35">
            <a:extLst>
              <a:ext uri="{FF2B5EF4-FFF2-40B4-BE49-F238E27FC236}">
                <a16:creationId xmlns:a16="http://schemas.microsoft.com/office/drawing/2014/main" id="{445A6725-9C4C-4645-9360-E1AE50D89409}"/>
              </a:ext>
            </a:extLst>
          </p:cNvPr>
          <p:cNvSpPr/>
          <p:nvPr/>
        </p:nvSpPr>
        <p:spPr>
          <a:xfrm>
            <a:off x="4031305" y="3385329"/>
            <a:ext cx="6974354" cy="539918"/>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400" b="1" i="1" dirty="0">
                <a:solidFill>
                  <a:schemeClr val="bg1"/>
                </a:solidFill>
                <a:latin typeface="Calibri Light" panose="020F0302020204030204" pitchFamily="34" charset="0"/>
                <a:cs typeface="Calibri Light" panose="020F0302020204030204" pitchFamily="34" charset="0"/>
              </a:rPr>
              <a:t>   </a:t>
            </a:r>
            <a:r>
              <a:rPr lang="ro-RO" sz="2000" b="1" dirty="0">
                <a:solidFill>
                  <a:schemeClr val="bg1"/>
                </a:solidFill>
                <a:latin typeface="Calibri Light" panose="020F0302020204030204" pitchFamily="34" charset="0"/>
                <a:cs typeface="Calibri Light" panose="020F0302020204030204" pitchFamily="34" charset="0"/>
              </a:rPr>
              <a:t>Protejarea dreptului la demnitate socială</a:t>
            </a:r>
          </a:p>
        </p:txBody>
      </p:sp>
      <p:sp>
        <p:nvSpPr>
          <p:cNvPr id="37" name="Rectangle 36">
            <a:extLst>
              <a:ext uri="{FF2B5EF4-FFF2-40B4-BE49-F238E27FC236}">
                <a16:creationId xmlns:a16="http://schemas.microsoft.com/office/drawing/2014/main" id="{532DACD1-5879-43FD-B6AD-A287D06224A4}"/>
              </a:ext>
            </a:extLst>
          </p:cNvPr>
          <p:cNvSpPr/>
          <p:nvPr/>
        </p:nvSpPr>
        <p:spPr>
          <a:xfrm>
            <a:off x="4358910" y="4279957"/>
            <a:ext cx="6557123" cy="597848"/>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Sprijinirea comunităților rurale fără acces sau cu acces limitat la serviciile sociale</a:t>
            </a:r>
          </a:p>
        </p:txBody>
      </p:sp>
      <p:sp>
        <p:nvSpPr>
          <p:cNvPr id="38" name="Rectangle 37">
            <a:extLst>
              <a:ext uri="{FF2B5EF4-FFF2-40B4-BE49-F238E27FC236}">
                <a16:creationId xmlns:a16="http://schemas.microsoft.com/office/drawing/2014/main" id="{BEDA7E91-99E2-4F44-9135-05B8D561A318}"/>
              </a:ext>
            </a:extLst>
          </p:cNvPr>
          <p:cNvSpPr/>
          <p:nvPr/>
        </p:nvSpPr>
        <p:spPr>
          <a:xfrm>
            <a:off x="4335927" y="5263563"/>
            <a:ext cx="6580106" cy="626068"/>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Reducerea disparităților dintre copiii la risc de sărăcie și/sau excluziune socială și ceilalți copii</a:t>
            </a:r>
          </a:p>
        </p:txBody>
      </p:sp>
      <p:sp>
        <p:nvSpPr>
          <p:cNvPr id="16" name="Pentagon 9">
            <a:extLst>
              <a:ext uri="{FF2B5EF4-FFF2-40B4-BE49-F238E27FC236}">
                <a16:creationId xmlns:a16="http://schemas.microsoft.com/office/drawing/2014/main" id="{B8F0C2AB-83ED-4BC6-879A-0823E58C56A1}"/>
              </a:ext>
            </a:extLst>
          </p:cNvPr>
          <p:cNvSpPr/>
          <p:nvPr/>
        </p:nvSpPr>
        <p:spPr>
          <a:xfrm>
            <a:off x="482933" y="2344712"/>
            <a:ext cx="2480143" cy="833437"/>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8" name="Pentagon 9">
            <a:extLst>
              <a:ext uri="{FF2B5EF4-FFF2-40B4-BE49-F238E27FC236}">
                <a16:creationId xmlns:a16="http://schemas.microsoft.com/office/drawing/2014/main" id="{628E0D0B-11A2-4348-8771-DBC4B4768317}"/>
              </a:ext>
            </a:extLst>
          </p:cNvPr>
          <p:cNvSpPr/>
          <p:nvPr/>
        </p:nvSpPr>
        <p:spPr>
          <a:xfrm>
            <a:off x="482934" y="3278364"/>
            <a:ext cx="2480143" cy="833437"/>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0" name="Pentagon 9">
            <a:extLst>
              <a:ext uri="{FF2B5EF4-FFF2-40B4-BE49-F238E27FC236}">
                <a16:creationId xmlns:a16="http://schemas.microsoft.com/office/drawing/2014/main" id="{37ED032B-F0DF-4A99-9C97-597FBF4E000F}"/>
              </a:ext>
            </a:extLst>
          </p:cNvPr>
          <p:cNvSpPr/>
          <p:nvPr/>
        </p:nvSpPr>
        <p:spPr>
          <a:xfrm>
            <a:off x="482933" y="4254789"/>
            <a:ext cx="2480143" cy="833437"/>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2" name="Pentagon 9">
            <a:extLst>
              <a:ext uri="{FF2B5EF4-FFF2-40B4-BE49-F238E27FC236}">
                <a16:creationId xmlns:a16="http://schemas.microsoft.com/office/drawing/2014/main" id="{57909D84-F013-4417-A5D9-A8D9782C6E86}"/>
              </a:ext>
            </a:extLst>
          </p:cNvPr>
          <p:cNvSpPr/>
          <p:nvPr/>
        </p:nvSpPr>
        <p:spPr>
          <a:xfrm>
            <a:off x="501650" y="5200730"/>
            <a:ext cx="2595048" cy="833437"/>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39" name="TextBox 38">
            <a:extLst>
              <a:ext uri="{FF2B5EF4-FFF2-40B4-BE49-F238E27FC236}">
                <a16:creationId xmlns:a16="http://schemas.microsoft.com/office/drawing/2014/main" id="{E6F4BC25-3738-4C56-8EC3-4C03D542BC6E}"/>
              </a:ext>
            </a:extLst>
          </p:cNvPr>
          <p:cNvSpPr txBox="1"/>
          <p:nvPr/>
        </p:nvSpPr>
        <p:spPr>
          <a:xfrm>
            <a:off x="565334" y="2568617"/>
            <a:ext cx="1724366" cy="425334"/>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2</a:t>
            </a:r>
            <a:endPar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40" name="TextBox 39">
            <a:extLst>
              <a:ext uri="{FF2B5EF4-FFF2-40B4-BE49-F238E27FC236}">
                <a16:creationId xmlns:a16="http://schemas.microsoft.com/office/drawing/2014/main" id="{B5F133E3-EBC1-436D-977E-43C23DB7DFF1}"/>
              </a:ext>
            </a:extLst>
          </p:cNvPr>
          <p:cNvSpPr txBox="1"/>
          <p:nvPr/>
        </p:nvSpPr>
        <p:spPr>
          <a:xfrm>
            <a:off x="565334" y="3467518"/>
            <a:ext cx="1724366" cy="425334"/>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3</a:t>
            </a:r>
            <a:endPar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41" name="TextBox 40">
            <a:extLst>
              <a:ext uri="{FF2B5EF4-FFF2-40B4-BE49-F238E27FC236}">
                <a16:creationId xmlns:a16="http://schemas.microsoft.com/office/drawing/2014/main" id="{FCC07502-DE55-4585-8A95-63C3D200D10D}"/>
              </a:ext>
            </a:extLst>
          </p:cNvPr>
          <p:cNvSpPr txBox="1"/>
          <p:nvPr/>
        </p:nvSpPr>
        <p:spPr>
          <a:xfrm>
            <a:off x="565334" y="4412536"/>
            <a:ext cx="1724366" cy="425334"/>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4</a:t>
            </a:r>
            <a:endPar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42" name="TextBox 41">
            <a:extLst>
              <a:ext uri="{FF2B5EF4-FFF2-40B4-BE49-F238E27FC236}">
                <a16:creationId xmlns:a16="http://schemas.microsoft.com/office/drawing/2014/main" id="{D4029AE5-836C-4FAE-BE6B-486BE6B11FA4}"/>
              </a:ext>
            </a:extLst>
          </p:cNvPr>
          <p:cNvSpPr txBox="1"/>
          <p:nvPr/>
        </p:nvSpPr>
        <p:spPr>
          <a:xfrm>
            <a:off x="575154" y="5363930"/>
            <a:ext cx="1724366" cy="425334"/>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a:ln>
                  <a:noFill/>
                </a:ln>
                <a:solidFill>
                  <a:schemeClr val="bg1"/>
                </a:solidFill>
                <a:effectLst/>
                <a:uLnTx/>
                <a:uFillTx/>
                <a:latin typeface="Calibri Light" panose="020F0302020204030204" pitchFamily="34" charset="0"/>
                <a:cs typeface="Calibri Light" panose="020F0302020204030204" pitchFamily="34" charset="0"/>
              </a:rPr>
              <a:t>5</a:t>
            </a:r>
            <a:endPar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2" name="Rectangle 4">
            <a:extLst>
              <a:ext uri="{FF2B5EF4-FFF2-40B4-BE49-F238E27FC236}">
                <a16:creationId xmlns:a16="http://schemas.microsoft.com/office/drawing/2014/main" id="{1B59839A-16D7-858E-799C-F8834AD475C6}"/>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3" name="Rectangle 5">
            <a:extLst>
              <a:ext uri="{FF2B5EF4-FFF2-40B4-BE49-F238E27FC236}">
                <a16:creationId xmlns:a16="http://schemas.microsoft.com/office/drawing/2014/main" id="{EAAD88ED-10B1-27A2-19FC-270CC87BFE0E}"/>
              </a:ext>
            </a:extLst>
          </p:cNvPr>
          <p:cNvSpPr>
            <a:spLocks noChangeArrowheads="1"/>
          </p:cNvSpPr>
          <p:nvPr/>
        </p:nvSpPr>
        <p:spPr bwMode="auto">
          <a:xfrm>
            <a:off x="0" y="723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6">
            <a:extLst>
              <a:ext uri="{FF2B5EF4-FFF2-40B4-BE49-F238E27FC236}">
                <a16:creationId xmlns:a16="http://schemas.microsoft.com/office/drawing/2014/main" id="{A06E884F-254F-69F4-0DBD-8E271AB041D6}"/>
              </a:ext>
            </a:extLst>
          </p:cNvPr>
          <p:cNvSpPr>
            <a:spLocks noChangeArrowheads="1"/>
          </p:cNvSpPr>
          <p:nvPr/>
        </p:nvSpPr>
        <p:spPr bwMode="auto">
          <a:xfrm>
            <a:off x="0" y="15160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BEDF45DE-308B-4CBF-9A9F-96D6E6A7B83A}"/>
              </a:ext>
            </a:extLst>
          </p:cNvPr>
          <p:cNvSpPr>
            <a:spLocks noChangeArrowheads="1"/>
          </p:cNvSpPr>
          <p:nvPr/>
        </p:nvSpPr>
        <p:spPr bwMode="auto">
          <a:xfrm>
            <a:off x="0" y="2300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531F144A-4671-5C65-623D-59A0317DC64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5" name="Imagine 15">
            <a:extLst>
              <a:ext uri="{FF2B5EF4-FFF2-40B4-BE49-F238E27FC236}">
                <a16:creationId xmlns:a16="http://schemas.microsoft.com/office/drawing/2014/main" id="{7C8DEEB2-8561-3C90-57A5-2F7F626800D7}"/>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6" name="Imagine 1">
            <a:extLst>
              <a:ext uri="{FF2B5EF4-FFF2-40B4-BE49-F238E27FC236}">
                <a16:creationId xmlns:a16="http://schemas.microsoft.com/office/drawing/2014/main" id="{855071F4-DAA3-26A0-D171-73F62271860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397695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9" y="1366574"/>
            <a:ext cx="11075622" cy="298324"/>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buFont typeface="Wingdings 2" pitchFamily="18" charset="2"/>
              <a:buNone/>
            </a:pPr>
            <a:r>
              <a:rPr lang="ro-RO" sz="1600" b="1" dirty="0">
                <a:solidFill>
                  <a:schemeClr val="bg1"/>
                </a:solidFill>
              </a:rPr>
              <a:t>Prioritatea 9 Inovare socială</a:t>
            </a: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1026607289"/>
              </p:ext>
            </p:extLst>
          </p:nvPr>
        </p:nvGraphicFramePr>
        <p:xfrm>
          <a:off x="558189" y="2034939"/>
          <a:ext cx="11075621" cy="3535680"/>
        </p:xfrm>
        <a:graphic>
          <a:graphicData uri="http://schemas.openxmlformats.org/drawingml/2006/table">
            <a:tbl>
              <a:tblPr firstRow="1" bandRow="1">
                <a:tableStyleId>{93296810-A885-4BE3-A3E7-6D5BEEA58F35}</a:tableStyleId>
              </a:tblPr>
              <a:tblGrid>
                <a:gridCol w="1579938">
                  <a:extLst>
                    <a:ext uri="{9D8B030D-6E8A-4147-A177-3AD203B41FA5}">
                      <a16:colId xmlns:a16="http://schemas.microsoft.com/office/drawing/2014/main" val="1730937873"/>
                    </a:ext>
                  </a:extLst>
                </a:gridCol>
                <a:gridCol w="2380199">
                  <a:extLst>
                    <a:ext uri="{9D8B030D-6E8A-4147-A177-3AD203B41FA5}">
                      <a16:colId xmlns:a16="http://schemas.microsoft.com/office/drawing/2014/main" val="1818300528"/>
                    </a:ext>
                  </a:extLst>
                </a:gridCol>
                <a:gridCol w="3557742">
                  <a:extLst>
                    <a:ext uri="{9D8B030D-6E8A-4147-A177-3AD203B41FA5}">
                      <a16:colId xmlns:a16="http://schemas.microsoft.com/office/drawing/2014/main" val="899024526"/>
                    </a:ext>
                  </a:extLst>
                </a:gridCol>
                <a:gridCol w="3557742">
                  <a:extLst>
                    <a:ext uri="{9D8B030D-6E8A-4147-A177-3AD203B41FA5}">
                      <a16:colId xmlns:a16="http://schemas.microsoft.com/office/drawing/2014/main" val="3464571025"/>
                    </a:ext>
                  </a:extLst>
                </a:gridCol>
              </a:tblGrid>
              <a:tr h="295174">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financiară</a:t>
                      </a:r>
                      <a:endParaRPr lang="en-US" sz="1600" dirty="0">
                        <a:latin typeface="+mn-lt"/>
                      </a:endParaRPr>
                    </a:p>
                  </a:txBody>
                  <a:tcPr/>
                </a:tc>
                <a:extLst>
                  <a:ext uri="{0D108BD9-81ED-4DB2-BD59-A6C34878D82A}">
                    <a16:rowId xmlns:a16="http://schemas.microsoft.com/office/drawing/2014/main" val="1559479975"/>
                  </a:ext>
                </a:extLst>
              </a:tr>
              <a:tr h="97391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noProof="0" dirty="0">
                          <a:solidFill>
                            <a:schemeClr val="dk1"/>
                          </a:solidFill>
                          <a:latin typeface="+mn-lt"/>
                          <a:ea typeface="+mn-ea"/>
                          <a:cs typeface="+mn-cs"/>
                        </a:rPr>
                        <a:t>Cluster de inovare și incluziune – platformă pentru integrarea pe piața muncii a persoanelor cu dizabilități cu obiectivul de a valorifica sfera digitalizării și tehnologiilor </a:t>
                      </a:r>
                      <a:r>
                        <a:rPr lang="ro-RO" sz="1200" b="1" i="0" u="none" strike="noStrike" kern="1200" baseline="0" noProof="0" dirty="0" err="1">
                          <a:solidFill>
                            <a:schemeClr val="dk1"/>
                          </a:solidFill>
                          <a:latin typeface="+mn-lt"/>
                          <a:ea typeface="+mn-ea"/>
                          <a:cs typeface="+mn-cs"/>
                        </a:rPr>
                        <a:t>asistive</a:t>
                      </a:r>
                      <a:r>
                        <a:rPr lang="ro-RO" sz="1200" b="1" i="0" u="none" strike="noStrike" kern="1200" baseline="0" noProof="0" dirty="0">
                          <a:solidFill>
                            <a:schemeClr val="dk1"/>
                          </a:solidFill>
                          <a:latin typeface="+mn-lt"/>
                          <a:ea typeface="+mn-ea"/>
                          <a:cs typeface="+mn-cs"/>
                        </a:rPr>
                        <a: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noProof="0" dirty="0">
                          <a:solidFill>
                            <a:schemeClr val="dk1"/>
                          </a:solidFill>
                          <a:latin typeface="+mn-lt"/>
                          <a:ea typeface="+mn-ea"/>
                          <a:cs typeface="+mn-cs"/>
                        </a:rPr>
                        <a:t>Organizații private, universități, instituții de cercetare, unități protejate.</a:t>
                      </a:r>
                    </a:p>
                  </a:txBody>
                  <a:tcPr/>
                </a:tc>
                <a:tc>
                  <a:txBody>
                    <a:bodyPr/>
                    <a:lstStyle/>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Consolidarea clusterului, specializarea membrilor clusterului,</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Informarea, consilierea, testarea noilor produse, servicii, tehnologii în cadrul unor Hub-uri regionale;</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Dezvoltarea, testarea si evaluarea unor soluții inovatoare digitale destinate persoanelor cu dizabilități care să asigure schimbarea modului de interacțiune cu serviciile publice prin simplificarea proceselor administrative (card electronic de dizabilitate), pentru a putea fi aplicabile la scala națională;</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Susținerea generării de noi servicii/produse/tehnologii prin mini-granturi;</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Organizarea de târguri de tehnologie </a:t>
                      </a:r>
                      <a:r>
                        <a:rPr lang="ro-RO" sz="1200" b="0" i="0" u="none" strike="noStrike" kern="1200" baseline="0" noProof="0" dirty="0" err="1">
                          <a:solidFill>
                            <a:schemeClr val="dk1"/>
                          </a:solidFill>
                          <a:latin typeface="+mn-lt"/>
                          <a:ea typeface="+mn-ea"/>
                          <a:cs typeface="+mn-cs"/>
                        </a:rPr>
                        <a:t>asistivă</a:t>
                      </a:r>
                      <a:r>
                        <a:rPr lang="ro-RO" sz="1200" b="0" i="0" u="none" strike="noStrike" kern="1200" baseline="0" noProof="0" dirty="0">
                          <a:solidFill>
                            <a:schemeClr val="dk1"/>
                          </a:solidFill>
                          <a:latin typeface="+mn-lt"/>
                          <a:ea typeface="+mn-ea"/>
                          <a:cs typeface="+mn-cs"/>
                        </a:rPr>
                        <a:t>, </a:t>
                      </a:r>
                      <a:r>
                        <a:rPr lang="ro-RO" sz="1200" b="0" i="0" u="none" strike="noStrike" kern="1200" baseline="0" noProof="0" dirty="0" err="1">
                          <a:solidFill>
                            <a:schemeClr val="dk1"/>
                          </a:solidFill>
                          <a:latin typeface="+mn-lt"/>
                          <a:ea typeface="+mn-ea"/>
                          <a:cs typeface="+mn-cs"/>
                        </a:rPr>
                        <a:t>seminarii</a:t>
                      </a:r>
                      <a:r>
                        <a:rPr lang="ro-RO" sz="1200" b="0" i="0" u="none" strike="noStrike" kern="1200" baseline="0" noProof="0" dirty="0">
                          <a:solidFill>
                            <a:schemeClr val="dk1"/>
                          </a:solidFill>
                          <a:latin typeface="+mn-lt"/>
                          <a:ea typeface="+mn-ea"/>
                          <a:cs typeface="+mn-cs"/>
                        </a:rPr>
                        <a:t>, conferințe, schimb de bune practici, vizite de studii.</a:t>
                      </a:r>
                    </a:p>
                  </a:txBody>
                  <a:tcPr/>
                </a:tc>
                <a:tc>
                  <a:txBody>
                    <a:bodyPr/>
                    <a:lstStyle/>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15 mil euro alocare FSE+</a:t>
                      </a:r>
                    </a:p>
                    <a:p>
                      <a:pPr marL="285750" indent="-2857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2,48 mil euro alocare buget de stat</a:t>
                      </a:r>
                    </a:p>
                  </a:txBody>
                  <a:tcPr/>
                </a:tc>
                <a:extLst>
                  <a:ext uri="{0D108BD9-81ED-4DB2-BD59-A6C34878D82A}">
                    <a16:rowId xmlns:a16="http://schemas.microsoft.com/office/drawing/2014/main" val="610187155"/>
                  </a:ext>
                </a:extLst>
              </a:tr>
            </a:tbl>
          </a:graphicData>
        </a:graphic>
      </p:graphicFrame>
      <p:pic>
        <p:nvPicPr>
          <p:cNvPr id="6" name="Picture 5">
            <a:extLst>
              <a:ext uri="{FF2B5EF4-FFF2-40B4-BE49-F238E27FC236}">
                <a16:creationId xmlns:a16="http://schemas.microsoft.com/office/drawing/2014/main" id="{3D5BB969-68D2-11BF-8DF9-39B680EC902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BD624C5D-0ED0-C71A-0EFD-0571365E230B}"/>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B3339441-D19C-FD04-9CE9-4349B639C0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2308866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7" y="1326631"/>
            <a:ext cx="11075622" cy="355868"/>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b="1" dirty="0">
              <a:solidFill>
                <a:schemeClr val="bg1"/>
              </a:solidFill>
            </a:endParaRPr>
          </a:p>
          <a:p>
            <a:pPr algn="ctr">
              <a:lnSpc>
                <a:spcPct val="106000"/>
              </a:lnSpc>
            </a:pPr>
            <a:r>
              <a:rPr lang="ro-RO" sz="1600" b="1" dirty="0">
                <a:solidFill>
                  <a:schemeClr val="bg1"/>
                </a:solidFill>
              </a:rPr>
              <a:t>Prioritatea 10 </a:t>
            </a:r>
            <a:r>
              <a:rPr lang="ro-RO" sz="1600" b="1" dirty="0">
                <a:solidFill>
                  <a:schemeClr val="bg1"/>
                </a:solidFill>
                <a:latin typeface="Calibri Light" panose="020F0302020204030204" pitchFamily="34" charset="0"/>
                <a:cs typeface="Calibri Light" panose="020F0302020204030204" pitchFamily="34" charset="0"/>
              </a:rPr>
              <a:t>Ajutorarea persoanelor defavorizate</a:t>
            </a: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1063131815"/>
              </p:ext>
            </p:extLst>
          </p:nvPr>
        </p:nvGraphicFramePr>
        <p:xfrm>
          <a:off x="577970" y="1959998"/>
          <a:ext cx="11055839" cy="4861519"/>
        </p:xfrm>
        <a:graphic>
          <a:graphicData uri="http://schemas.openxmlformats.org/drawingml/2006/table">
            <a:tbl>
              <a:tblPr firstRow="1" bandRow="1">
                <a:tableStyleId>{93296810-A885-4BE3-A3E7-6D5BEEA58F35}</a:tableStyleId>
              </a:tblPr>
              <a:tblGrid>
                <a:gridCol w="2374794">
                  <a:extLst>
                    <a:ext uri="{9D8B030D-6E8A-4147-A177-3AD203B41FA5}">
                      <a16:colId xmlns:a16="http://schemas.microsoft.com/office/drawing/2014/main" val="1730937873"/>
                    </a:ext>
                  </a:extLst>
                </a:gridCol>
                <a:gridCol w="3006717">
                  <a:extLst>
                    <a:ext uri="{9D8B030D-6E8A-4147-A177-3AD203B41FA5}">
                      <a16:colId xmlns:a16="http://schemas.microsoft.com/office/drawing/2014/main" val="1818300528"/>
                    </a:ext>
                  </a:extLst>
                </a:gridCol>
                <a:gridCol w="2837164">
                  <a:extLst>
                    <a:ext uri="{9D8B030D-6E8A-4147-A177-3AD203B41FA5}">
                      <a16:colId xmlns:a16="http://schemas.microsoft.com/office/drawing/2014/main" val="899024526"/>
                    </a:ext>
                  </a:extLst>
                </a:gridCol>
                <a:gridCol w="2837164">
                  <a:extLst>
                    <a:ext uri="{9D8B030D-6E8A-4147-A177-3AD203B41FA5}">
                      <a16:colId xmlns:a16="http://schemas.microsoft.com/office/drawing/2014/main" val="771212134"/>
                    </a:ext>
                  </a:extLst>
                </a:gridCol>
              </a:tblGrid>
              <a:tr h="303119">
                <a:tc>
                  <a:txBody>
                    <a:bodyPr/>
                    <a:lstStyle/>
                    <a:p>
                      <a:pPr algn="ctr"/>
                      <a:r>
                        <a:rPr lang="ro-RO" sz="1600" dirty="0">
                          <a:latin typeface="+mn-lt"/>
                        </a:rPr>
                        <a:t>Acțiuni</a:t>
                      </a:r>
                    </a:p>
                  </a:txBody>
                  <a:tcPr/>
                </a:tc>
                <a:tc>
                  <a:txBody>
                    <a:bodyPr/>
                    <a:lstStyle/>
                    <a:p>
                      <a:pPr algn="ctr"/>
                      <a:r>
                        <a:rPr lang="ro-RO" sz="1600" dirty="0">
                          <a:latin typeface="+mn-lt"/>
                        </a:rPr>
                        <a:t>Grup țintă vizat</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finaciara</a:t>
                      </a:r>
                      <a:endParaRPr lang="en-US" sz="1600" dirty="0">
                        <a:latin typeface="+mn-lt"/>
                      </a:endParaRPr>
                    </a:p>
                  </a:txBody>
                  <a:tcPr/>
                </a:tc>
                <a:extLst>
                  <a:ext uri="{0D108BD9-81ED-4DB2-BD59-A6C34878D82A}">
                    <a16:rowId xmlns:a16="http://schemas.microsoft.com/office/drawing/2014/main" val="1559479975"/>
                  </a:ext>
                </a:extLst>
              </a:tr>
              <a:tr h="118492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600" b="1" i="0" u="none" strike="noStrike" kern="1200" baseline="0" dirty="0">
                          <a:solidFill>
                            <a:schemeClr val="dk1"/>
                          </a:solidFill>
                          <a:latin typeface="+mn-lt"/>
                          <a:ea typeface="+mn-ea"/>
                          <a:cs typeface="+mn-cs"/>
                        </a:rPr>
                        <a:t>Sprijin pentru preșcolarii și elevii din învățământul de stat (preșcolar, primar, gimnazial), proveniți din familii defavorizate</a:t>
                      </a:r>
                    </a:p>
                  </a:txBody>
                  <a:tcPr/>
                </a:tc>
                <a:tc rowSpan="3">
                  <a:txBody>
                    <a:bodyPr/>
                    <a:lstStyle/>
                    <a:p>
                      <a:pPr marL="0" indent="0" algn="just">
                        <a:buFont typeface="Arial" panose="020B0604020202020204" pitchFamily="34" charset="0"/>
                        <a:buNone/>
                      </a:pPr>
                      <a:r>
                        <a:rPr lang="ro-RO" sz="1600" b="0" i="0" u="none" strike="noStrike" kern="1200" baseline="0" dirty="0">
                          <a:solidFill>
                            <a:schemeClr val="dk1"/>
                          </a:solidFill>
                          <a:latin typeface="+mn-lt"/>
                          <a:ea typeface="+mn-ea"/>
                          <a:cs typeface="+mn-cs"/>
                        </a:rPr>
                        <a:t>Elevi dezavantajați din învățământul de stat (preșcolar, primar, gimnazial) </a:t>
                      </a:r>
                    </a:p>
                    <a:p>
                      <a:pPr marL="0" indent="0" algn="just">
                        <a:buFont typeface="Arial" panose="020B0604020202020204" pitchFamily="34" charset="0"/>
                        <a:buNone/>
                      </a:pPr>
                      <a:r>
                        <a:rPr lang="ro-RO" sz="1600" b="0" i="0" u="none" strike="noStrike" kern="1200" baseline="0" dirty="0">
                          <a:solidFill>
                            <a:schemeClr val="dk1"/>
                          </a:solidFill>
                          <a:latin typeface="+mn-lt"/>
                          <a:ea typeface="+mn-ea"/>
                          <a:cs typeface="+mn-cs"/>
                        </a:rPr>
                        <a:t>Cupluri mamă-nou născut defavorizate </a:t>
                      </a:r>
                    </a:p>
                    <a:p>
                      <a:pPr marL="0" indent="0" algn="just">
                        <a:buFont typeface="Arial" panose="020B0604020202020204" pitchFamily="34" charset="0"/>
                        <a:buNone/>
                      </a:pPr>
                      <a:r>
                        <a:rPr lang="ro-RO" sz="1600" b="0" i="0" u="none" strike="noStrike" kern="1200" baseline="0" dirty="0">
                          <a:solidFill>
                            <a:schemeClr val="dk1"/>
                          </a:solidFill>
                          <a:latin typeface="+mn-lt"/>
                          <a:ea typeface="+mn-ea"/>
                          <a:cs typeface="+mn-cs"/>
                        </a:rPr>
                        <a:t>Pensionari în plată, beneficiari de indemnizație socială pentru pensionari cu vârsta de minim 65 de ani </a:t>
                      </a:r>
                    </a:p>
                    <a:p>
                      <a:pPr marL="0" indent="0" algn="just">
                        <a:buFont typeface="Arial" panose="020B0604020202020204" pitchFamily="34" charset="0"/>
                        <a:buNone/>
                      </a:pPr>
                      <a:r>
                        <a:rPr lang="ro-RO" sz="1600" b="0" i="0" u="none" strike="noStrike" kern="1200" baseline="0" dirty="0">
                          <a:solidFill>
                            <a:schemeClr val="dk1"/>
                          </a:solidFill>
                          <a:latin typeface="+mn-lt"/>
                          <a:ea typeface="+mn-ea"/>
                          <a:cs typeface="+mn-cs"/>
                        </a:rPr>
                        <a:t>Persoane cu dizabilități (copii si adulți) neinstituționalizați, cu handicap grav, accentuat și mediu (cu venituri reduse) </a:t>
                      </a:r>
                    </a:p>
                    <a:p>
                      <a:pPr marL="0" indent="0" algn="just">
                        <a:buFont typeface="Arial" panose="020B0604020202020204" pitchFamily="34" charset="0"/>
                        <a:buNone/>
                      </a:pPr>
                      <a:r>
                        <a:rPr lang="ro-RO" sz="1600" b="0" i="0" u="none" strike="noStrike" kern="1200" baseline="0" dirty="0">
                          <a:solidFill>
                            <a:schemeClr val="dk1"/>
                          </a:solidFill>
                          <a:latin typeface="+mn-lt"/>
                          <a:ea typeface="+mn-ea"/>
                          <a:cs typeface="+mn-cs"/>
                        </a:rPr>
                        <a:t>P</a:t>
                      </a:r>
                      <a:r>
                        <a:rPr lang="it-IT" sz="1600" b="0" i="0" u="none" strike="noStrike" kern="1200" baseline="0" dirty="0">
                          <a:solidFill>
                            <a:schemeClr val="dk1"/>
                          </a:solidFill>
                          <a:latin typeface="+mn-lt"/>
                          <a:ea typeface="+mn-ea"/>
                          <a:cs typeface="+mn-cs"/>
                        </a:rPr>
                        <a:t>ersoane vulnerabile beneficiare de ajutor social (venit minim garantat)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600" b="0" i="0" u="none" strike="noStrike" kern="1200" baseline="0" dirty="0">
                          <a:solidFill>
                            <a:schemeClr val="dk1"/>
                          </a:solidFill>
                          <a:latin typeface="+mn-lt"/>
                          <a:ea typeface="+mn-ea"/>
                          <a:cs typeface="+mn-cs"/>
                        </a:rPr>
                        <a:t>Acordarea de tichete sociale electronice (vouchere) în vederea achiziționării de rechizite școlare si îmbrăcăminte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112,45 mil euro alocare FSE+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12,49 mil euro alocare buget de stat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ro-RO" sz="16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610187155"/>
                  </a:ext>
                </a:extLst>
              </a:tr>
              <a:tr h="96447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600" b="1" i="0" u="none" strike="noStrike" kern="1200" baseline="0" dirty="0">
                          <a:solidFill>
                            <a:schemeClr val="dk1"/>
                          </a:solidFill>
                          <a:latin typeface="+mn-lt"/>
                          <a:ea typeface="+mn-ea"/>
                          <a:cs typeface="+mn-cs"/>
                        </a:rPr>
                        <a:t>Sprijin pentru cuplurile mamă – nou-născut, din grupurile defavorizate </a:t>
                      </a:r>
                    </a:p>
                  </a:txBody>
                  <a:tcPr/>
                </a:tc>
                <a:tc vMerge="1">
                  <a:txBody>
                    <a:bodyPr/>
                    <a:lstStyle/>
                    <a:p>
                      <a:endParaRPr lang="ro-RO"/>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600" b="0" i="0" u="none" strike="noStrike" kern="1200" baseline="0" dirty="0">
                          <a:solidFill>
                            <a:schemeClr val="dk1"/>
                          </a:solidFill>
                          <a:latin typeface="+mn-lt"/>
                          <a:ea typeface="+mn-ea"/>
                          <a:cs typeface="+mn-cs"/>
                        </a:rPr>
                        <a:t>Acordarea de tichete sociale pe suport electronic pentru achiziționarea produselor de îngrijire a noului-născut, mamelor care aparțin categoriei de persoane defavorizate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22,45 mil euro alocare FSE+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2,49 mil euro alocare buget de stat</a:t>
                      </a:r>
                    </a:p>
                  </a:txBody>
                  <a:tcPr/>
                </a:tc>
                <a:extLst>
                  <a:ext uri="{0D108BD9-81ED-4DB2-BD59-A6C34878D82A}">
                    <a16:rowId xmlns:a16="http://schemas.microsoft.com/office/drawing/2014/main" val="412405967"/>
                  </a:ext>
                </a:extLst>
              </a:tr>
              <a:tr h="166111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600" b="1" i="0" u="none" strike="noStrike" kern="1200" baseline="0" dirty="0">
                          <a:solidFill>
                            <a:schemeClr val="dk1"/>
                          </a:solidFill>
                          <a:latin typeface="+mn-lt"/>
                          <a:ea typeface="+mn-ea"/>
                          <a:cs typeface="+mn-cs"/>
                        </a:rPr>
                        <a:t>Sprijin pentru persoanele defavorizate în vederea asigurării alimentelor de baza/mese calde 	</a:t>
                      </a:r>
                    </a:p>
                  </a:txBody>
                  <a:tcPr/>
                </a:tc>
                <a:tc vMerge="1">
                  <a:txBody>
                    <a:bodyPr/>
                    <a:lstStyle/>
                    <a:p>
                      <a:endParaRPr lang="ro-RO"/>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600" b="0" i="0" u="none" strike="noStrike" kern="1200" baseline="0" dirty="0">
                          <a:solidFill>
                            <a:schemeClr val="dk1"/>
                          </a:solidFill>
                          <a:latin typeface="+mn-lt"/>
                          <a:ea typeface="+mn-ea"/>
                          <a:cs typeface="+mn-cs"/>
                        </a:rPr>
                        <a:t>Acordarea de sprijin material </a:t>
                      </a:r>
                      <a:r>
                        <a:rPr lang="pt-BR" sz="1600" b="0" i="0" u="none" strike="noStrike" kern="1200" baseline="0" dirty="0">
                          <a:solidFill>
                            <a:schemeClr val="dk1"/>
                          </a:solidFill>
                          <a:latin typeface="+mn-lt"/>
                          <a:ea typeface="+mn-ea"/>
                          <a:cs typeface="+mn-cs"/>
                        </a:rPr>
                        <a:t>(asigurarea de produse alimentare de bază sau mâncare preparată)</a:t>
                      </a:r>
                      <a:r>
                        <a:rPr lang="ro-RO" sz="1600" b="0" i="0" u="none" strike="noStrike" kern="1200" baseline="0" dirty="0">
                          <a:solidFill>
                            <a:schemeClr val="dk1"/>
                          </a:solidFill>
                          <a:latin typeface="+mn-lt"/>
                          <a:ea typeface="+mn-ea"/>
                          <a:cs typeface="+mn-cs"/>
                        </a:rPr>
                        <a:t> persoanele care se confruntă cu deprivare materială severă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752,63 mil euro alocare FSE+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b="0" i="0" u="none" strike="noStrike" kern="1200" baseline="0" dirty="0">
                          <a:solidFill>
                            <a:schemeClr val="dk1"/>
                          </a:solidFill>
                          <a:latin typeface="+mn-lt"/>
                          <a:ea typeface="+mn-ea"/>
                          <a:cs typeface="+mn-cs"/>
                        </a:rPr>
                        <a:t>83,62 mil euro alocare buget de stat</a:t>
                      </a:r>
                    </a:p>
                  </a:txBody>
                  <a:tcPr/>
                </a:tc>
                <a:extLst>
                  <a:ext uri="{0D108BD9-81ED-4DB2-BD59-A6C34878D82A}">
                    <a16:rowId xmlns:a16="http://schemas.microsoft.com/office/drawing/2014/main" val="1555593015"/>
                  </a:ext>
                </a:extLst>
              </a:tr>
            </a:tbl>
          </a:graphicData>
        </a:graphic>
      </p:graphicFrame>
      <p:pic>
        <p:nvPicPr>
          <p:cNvPr id="6" name="Picture 5">
            <a:extLst>
              <a:ext uri="{FF2B5EF4-FFF2-40B4-BE49-F238E27FC236}">
                <a16:creationId xmlns:a16="http://schemas.microsoft.com/office/drawing/2014/main" id="{1E29651E-9C99-5EFA-9062-EF0CF994CC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F6CA45C6-FB44-4A74-13C4-5883985BDBE9}"/>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DE831480-1B0F-BF45-EF04-7E61F1F774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774033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9" y="1244009"/>
            <a:ext cx="11075622" cy="351878"/>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buFont typeface="Wingdings 2" pitchFamily="18" charset="2"/>
              <a:buNone/>
            </a:pPr>
            <a:r>
              <a:rPr lang="ro-RO" sz="1600" b="1" dirty="0">
                <a:solidFill>
                  <a:schemeClr val="bg1"/>
                </a:solidFill>
              </a:rPr>
              <a:t>Prioritatea 11 Asistență tehnică</a:t>
            </a: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3708273099"/>
              </p:ext>
            </p:extLst>
          </p:nvPr>
        </p:nvGraphicFramePr>
        <p:xfrm>
          <a:off x="558189" y="1699405"/>
          <a:ext cx="11075623" cy="5126564"/>
        </p:xfrm>
        <a:graphic>
          <a:graphicData uri="http://schemas.openxmlformats.org/drawingml/2006/table">
            <a:tbl>
              <a:tblPr firstRow="1" bandRow="1">
                <a:tableStyleId>{93296810-A885-4BE3-A3E7-6D5BEEA58F35}</a:tableStyleId>
              </a:tblPr>
              <a:tblGrid>
                <a:gridCol w="1048543">
                  <a:extLst>
                    <a:ext uri="{9D8B030D-6E8A-4147-A177-3AD203B41FA5}">
                      <a16:colId xmlns:a16="http://schemas.microsoft.com/office/drawing/2014/main" val="1730937873"/>
                    </a:ext>
                  </a:extLst>
                </a:gridCol>
                <a:gridCol w="1454156">
                  <a:extLst>
                    <a:ext uri="{9D8B030D-6E8A-4147-A177-3AD203B41FA5}">
                      <a16:colId xmlns:a16="http://schemas.microsoft.com/office/drawing/2014/main" val="1818300528"/>
                    </a:ext>
                  </a:extLst>
                </a:gridCol>
                <a:gridCol w="5185490">
                  <a:extLst>
                    <a:ext uri="{9D8B030D-6E8A-4147-A177-3AD203B41FA5}">
                      <a16:colId xmlns:a16="http://schemas.microsoft.com/office/drawing/2014/main" val="899024526"/>
                    </a:ext>
                  </a:extLst>
                </a:gridCol>
                <a:gridCol w="3387434">
                  <a:extLst>
                    <a:ext uri="{9D8B030D-6E8A-4147-A177-3AD203B41FA5}">
                      <a16:colId xmlns:a16="http://schemas.microsoft.com/office/drawing/2014/main" val="1700652176"/>
                    </a:ext>
                  </a:extLst>
                </a:gridCol>
              </a:tblGrid>
              <a:tr h="327803">
                <a:tc>
                  <a:txBody>
                    <a:bodyPr/>
                    <a:lstStyle/>
                    <a:p>
                      <a:pPr algn="ctr"/>
                      <a:r>
                        <a:rPr lang="ro-RO" sz="1600" dirty="0">
                          <a:latin typeface="+mn-lt"/>
                        </a:rPr>
                        <a:t>Acțiuni</a:t>
                      </a:r>
                    </a:p>
                  </a:txBody>
                  <a:tcPr/>
                </a:tc>
                <a:tc>
                  <a:txBody>
                    <a:bodyPr/>
                    <a:lstStyle/>
                    <a:p>
                      <a:pPr algn="ctr"/>
                      <a:r>
                        <a:rPr lang="ro-RO" sz="1600" dirty="0">
                          <a:latin typeface="+mn-lt"/>
                        </a:rPr>
                        <a:t>Categorii de beneficiari</a:t>
                      </a:r>
                      <a:endParaRPr lang="en-US" sz="1600" dirty="0">
                        <a:latin typeface="+mn-lt"/>
                      </a:endParaRPr>
                    </a:p>
                  </a:txBody>
                  <a:tcPr/>
                </a:tc>
                <a:tc>
                  <a:txBody>
                    <a:bodyPr/>
                    <a:lstStyle/>
                    <a:p>
                      <a:pPr algn="ctr"/>
                      <a:r>
                        <a:rPr lang="ro-RO" sz="1600" dirty="0">
                          <a:latin typeface="+mn-lt"/>
                        </a:rPr>
                        <a:t>Exemple de investiții vizate</a:t>
                      </a:r>
                      <a:endParaRPr lang="en-US" sz="1600" dirty="0">
                        <a:latin typeface="+mn-lt"/>
                      </a:endParaRPr>
                    </a:p>
                  </a:txBody>
                  <a:tcPr/>
                </a:tc>
                <a:tc>
                  <a:txBody>
                    <a:bodyPr/>
                    <a:lstStyle/>
                    <a:p>
                      <a:pPr algn="ctr"/>
                      <a:r>
                        <a:rPr lang="ro-RO" sz="1600" dirty="0">
                          <a:latin typeface="+mn-lt"/>
                        </a:rPr>
                        <a:t>Alocare financiara</a:t>
                      </a:r>
                      <a:endParaRPr lang="en-US" sz="1600" dirty="0">
                        <a:latin typeface="+mn-lt"/>
                      </a:endParaRPr>
                    </a:p>
                  </a:txBody>
                  <a:tcPr/>
                </a:tc>
                <a:extLst>
                  <a:ext uri="{0D108BD9-81ED-4DB2-BD59-A6C34878D82A}">
                    <a16:rowId xmlns:a16="http://schemas.microsoft.com/office/drawing/2014/main" val="1559479975"/>
                  </a:ext>
                </a:extLst>
              </a:tr>
              <a:tr h="2152345">
                <a:tc>
                  <a:txBody>
                    <a:bodyPr/>
                    <a:lstStyle/>
                    <a:p>
                      <a:pPr algn="just"/>
                      <a:r>
                        <a:rPr lang="it-IT" sz="1200" b="1" i="0" u="none" strike="noStrike" kern="1200" baseline="0" dirty="0">
                          <a:solidFill>
                            <a:schemeClr val="dk1"/>
                          </a:solidFill>
                          <a:latin typeface="+mn-lt"/>
                          <a:ea typeface="+mn-ea"/>
                          <a:cs typeface="+mn-cs"/>
                        </a:rPr>
                        <a:t>Asigurarea funcționării sistemului de coordonare, management și control al fondurilor </a:t>
                      </a:r>
                      <a:endParaRPr lang="it-IT" sz="1200" b="0" i="0" u="none" strike="noStrike" kern="1200" baseline="0" dirty="0">
                        <a:solidFill>
                          <a:schemeClr val="dk1"/>
                        </a:solidFill>
                        <a:latin typeface="+mn-lt"/>
                        <a:ea typeface="+mn-ea"/>
                        <a:cs typeface="+mn-cs"/>
                      </a:endParaRPr>
                    </a:p>
                  </a:txBody>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dirty="0">
                          <a:solidFill>
                            <a:schemeClr val="dk1"/>
                          </a:solidFill>
                          <a:latin typeface="+mn-lt"/>
                          <a:ea typeface="+mn-ea"/>
                          <a:cs typeface="+mn-cs"/>
                        </a:rPr>
                        <a:t>Structuri cu responsabilități în aria de implementarea a programului (AM / OI și alte organisme relevante)</a:t>
                      </a:r>
                      <a:endParaRPr lang="it-IT" sz="1200" b="0" i="0" u="none" strike="noStrike" kern="1200" baseline="0" dirty="0">
                        <a:solidFill>
                          <a:schemeClr val="dk1"/>
                        </a:solidFill>
                        <a:latin typeface="+mn-lt"/>
                        <a:ea typeface="+mn-ea"/>
                        <a:cs typeface="+mn-cs"/>
                      </a:endParaRPr>
                    </a:p>
                  </a:txBody>
                  <a:tcPr/>
                </a:tc>
                <a:tc>
                  <a:txBody>
                    <a:bodyPr/>
                    <a:lstStyle/>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Sprijin pentru Autoritatea de Management și Organismele Intermediare pentru implementarea diferitelor etape ale PO, </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Sprijinirea Unităților de Monitorizare a Politicii Publice </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Suport logistic pentru funcționarea AM, OI și a altor organisme implicate în implementarea programului</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Simplificarea și inovarea managementului PO, a procedurilor administrative și financiare</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Pregătire profesională a personalului structurilor de management ale programului etc.</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Activarea și consolidarea capacității membrii Comitetului de Monitorizare</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Sprijinirea activităților AM și OI (inclusiv cheltuieli salariale) necesare închiderii PO</a:t>
                      </a:r>
                    </a:p>
                    <a:p>
                      <a:pPr marL="171450" indent="-171450" algn="just">
                        <a:buFont typeface="Arial" panose="020B0604020202020204" pitchFamily="34" charset="0"/>
                        <a:buChar char="•"/>
                      </a:pPr>
                      <a:r>
                        <a:rPr lang="ro-RO" sz="1200" b="0" i="0" u="none" strike="noStrike" kern="1200" baseline="0" dirty="0">
                          <a:solidFill>
                            <a:schemeClr val="dk1"/>
                          </a:solidFill>
                          <a:latin typeface="+mn-lt"/>
                          <a:ea typeface="+mn-ea"/>
                          <a:cs typeface="+mn-cs"/>
                        </a:rPr>
                        <a:t>Finanțarea unui Pact de Integritate</a:t>
                      </a:r>
                    </a:p>
                  </a:txBody>
                  <a:tcPr/>
                </a:tc>
                <a:tc>
                  <a:txBody>
                    <a:bodyPr/>
                    <a:lstStyle/>
                    <a:p>
                      <a:pPr marL="285750" indent="-2857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39,76 mil euro alocare FSE+</a:t>
                      </a:r>
                    </a:p>
                    <a:p>
                      <a:pPr marL="285750" indent="-2857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59,06 mil euro alocare buget de stat</a:t>
                      </a:r>
                    </a:p>
                  </a:txBody>
                  <a:tcPr anchor="ctr"/>
                </a:tc>
                <a:extLst>
                  <a:ext uri="{0D108BD9-81ED-4DB2-BD59-A6C34878D82A}">
                    <a16:rowId xmlns:a16="http://schemas.microsoft.com/office/drawing/2014/main" val="610187155"/>
                  </a:ext>
                </a:extLst>
              </a:tr>
              <a:tr h="20785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i="0" u="none" strike="noStrike" kern="1200" baseline="0" dirty="0">
                          <a:solidFill>
                            <a:schemeClr val="dk1"/>
                          </a:solidFill>
                          <a:latin typeface="+mn-lt"/>
                          <a:ea typeface="+mn-ea"/>
                          <a:cs typeface="+mn-cs"/>
                        </a:rPr>
                        <a:t>Facilitarea implementării, monitorizării, comunicării și vizibilității programului </a:t>
                      </a:r>
                      <a:r>
                        <a:rPr lang="ro-RO" sz="1200" b="0" i="0" u="none" strike="noStrike" kern="1200" baseline="0" dirty="0">
                          <a:solidFill>
                            <a:schemeClr val="dk1"/>
                          </a:solidFill>
                          <a:latin typeface="+mn-lt"/>
                          <a:ea typeface="+mn-ea"/>
                          <a:cs typeface="+mn-cs"/>
                        </a:rPr>
                        <a:t>	</a:t>
                      </a:r>
                    </a:p>
                  </a:txBody>
                  <a:tcPr/>
                </a:tc>
                <a:tc v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it-IT" sz="1000" b="0" i="0" u="none" strike="noStrike" kern="1200" baseline="0">
                        <a:solidFill>
                          <a:schemeClr val="dk1"/>
                        </a:solidFill>
                        <a:latin typeface="+mn-lt"/>
                        <a:ea typeface="+mn-ea"/>
                        <a:cs typeface="+mn-cs"/>
                      </a:endParaRPr>
                    </a:p>
                  </a:txBody>
                  <a:tcPr/>
                </a:tc>
                <a:tc>
                  <a:txBody>
                    <a:bodyPr/>
                    <a:lstStyle/>
                    <a:p>
                      <a:pPr marL="171450" indent="-171450" algn="just" defTabSz="914400" rtl="0" eaLnBrk="1" latinLnBrk="0" hangingPunct="1">
                        <a:buFont typeface="Arial" panose="020B0604020202020204" pitchFamily="34" charset="0"/>
                        <a:buChar char="•"/>
                      </a:pPr>
                      <a:r>
                        <a:rPr lang="ro-RO" sz="1200" b="0" i="0" u="none" strike="noStrike" kern="1200" baseline="0" dirty="0">
                          <a:solidFill>
                            <a:schemeClr val="dk1"/>
                          </a:solidFill>
                          <a:latin typeface="+mn-lt"/>
                          <a:ea typeface="+mn-ea"/>
                          <a:cs typeface="+mn-cs"/>
                        </a:rPr>
                        <a:t>Sprijin pentru implementarea unor aspecte specifice: costuri simplificate, scheme de ajutor de stat etc</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i="0" u="none" strike="noStrike" kern="1200" baseline="0" dirty="0">
                          <a:solidFill>
                            <a:schemeClr val="dk1"/>
                          </a:solidFill>
                          <a:latin typeface="+mn-lt"/>
                          <a:ea typeface="+mn-ea"/>
                          <a:cs typeface="+mn-cs"/>
                        </a:rPr>
                        <a:t>Sprijinirea beneficiarilor PIDS pentru implementarea proiectelor </a:t>
                      </a:r>
                    </a:p>
                    <a:p>
                      <a:pPr marL="171450" indent="-171450" algn="just" defTabSz="914400" rtl="0" eaLnBrk="1" latinLnBrk="0" hangingPunct="1">
                        <a:buFont typeface="Arial" panose="020B0604020202020204" pitchFamily="34" charset="0"/>
                        <a:buChar char="•"/>
                      </a:pPr>
                      <a:r>
                        <a:rPr lang="ro-RO" sz="1200" b="0" i="0" u="none" strike="noStrike" kern="1200" baseline="0" dirty="0">
                          <a:solidFill>
                            <a:schemeClr val="dk1"/>
                          </a:solidFill>
                          <a:latin typeface="+mn-lt"/>
                          <a:ea typeface="+mn-ea"/>
                          <a:cs typeface="+mn-cs"/>
                        </a:rPr>
                        <a:t>I</a:t>
                      </a:r>
                      <a:r>
                        <a:rPr lang="it-IT" sz="1200" b="0" i="0" u="none" strike="noStrike" kern="1200" baseline="0" dirty="0">
                          <a:solidFill>
                            <a:schemeClr val="dk1"/>
                          </a:solidFill>
                          <a:latin typeface="+mn-lt"/>
                          <a:ea typeface="+mn-ea"/>
                          <a:cs typeface="+mn-cs"/>
                        </a:rPr>
                        <a:t>mplementare</a:t>
                      </a:r>
                      <a:r>
                        <a:rPr lang="ro-RO" sz="1200" b="0" i="0" u="none" strike="noStrike" kern="1200" baseline="0" dirty="0">
                          <a:solidFill>
                            <a:schemeClr val="dk1"/>
                          </a:solidFill>
                          <a:latin typeface="+mn-lt"/>
                          <a:ea typeface="+mn-ea"/>
                          <a:cs typeface="+mn-cs"/>
                        </a:rPr>
                        <a:t>a</a:t>
                      </a:r>
                      <a:r>
                        <a:rPr lang="it-IT" sz="1200" b="0" i="0" u="none" strike="noStrike" kern="1200" baseline="0" dirty="0">
                          <a:solidFill>
                            <a:schemeClr val="dk1"/>
                          </a:solidFill>
                          <a:latin typeface="+mn-lt"/>
                          <a:ea typeface="+mn-ea"/>
                          <a:cs typeface="+mn-cs"/>
                        </a:rPr>
                        <a:t> sistemului informatic complementar de monitorizare și raportare SMIS </a:t>
                      </a:r>
                      <a:endParaRPr lang="ro-RO" sz="1200" b="0" i="0" u="none" strike="noStrike" kern="1200" baseline="0" dirty="0">
                        <a:solidFill>
                          <a:schemeClr val="dk1"/>
                        </a:solidFill>
                        <a:latin typeface="+mn-lt"/>
                        <a:ea typeface="+mn-ea"/>
                        <a:cs typeface="+mn-cs"/>
                      </a:endParaRPr>
                    </a:p>
                    <a:p>
                      <a:pPr marL="171450" indent="-171450" algn="just" defTabSz="914400" rtl="0" eaLnBrk="1" latinLnBrk="0" hangingPunct="1">
                        <a:buFont typeface="Arial" panose="020B0604020202020204" pitchFamily="34" charset="0"/>
                        <a:buChar char="•"/>
                      </a:pPr>
                      <a:r>
                        <a:rPr lang="ro-RO" sz="1200" b="0" i="0" u="none" strike="noStrike" kern="1200" baseline="0" dirty="0">
                          <a:solidFill>
                            <a:schemeClr val="dk1"/>
                          </a:solidFill>
                          <a:latin typeface="+mn-lt"/>
                          <a:ea typeface="+mn-ea"/>
                          <a:cs typeface="+mn-cs"/>
                        </a:rPr>
                        <a:t>Studiul, identificarea, selecția și stabilirea indicatorilor pentru monitorizarea intervențiilor și a cheltuielilor conform obiectivelor PIDS</a:t>
                      </a:r>
                    </a:p>
                    <a:p>
                      <a:pPr marL="171450" indent="-171450" algn="just" defTabSz="914400" rtl="0" eaLnBrk="1" latinLnBrk="0" hangingPunct="1">
                        <a:buFont typeface="Arial" panose="020B0604020202020204" pitchFamily="34" charset="0"/>
                        <a:buChar char="•"/>
                      </a:pPr>
                      <a:r>
                        <a:rPr lang="ro-RO" sz="1200" b="0" i="0" u="none" strike="noStrike" kern="1200" baseline="0" dirty="0">
                          <a:solidFill>
                            <a:schemeClr val="dk1"/>
                          </a:solidFill>
                          <a:latin typeface="+mn-lt"/>
                          <a:ea typeface="+mn-ea"/>
                          <a:cs typeface="+mn-cs"/>
                        </a:rPr>
                        <a:t>Evaluări, rapoarte, studii și analize specifice </a:t>
                      </a:r>
                    </a:p>
                    <a:p>
                      <a:pPr marL="171450" indent="-171450" algn="just" defTabSz="914400" rtl="0" eaLnBrk="1" latinLnBrk="0" hangingPunct="1">
                        <a:buFont typeface="Arial" panose="020B0604020202020204" pitchFamily="34" charset="0"/>
                        <a:buChar char="•"/>
                      </a:pPr>
                      <a:r>
                        <a:rPr lang="ro-RO" sz="1200" b="0" i="0" u="none" strike="noStrike" kern="1200" baseline="0" dirty="0">
                          <a:solidFill>
                            <a:schemeClr val="dk1"/>
                          </a:solidFill>
                          <a:latin typeface="+mn-lt"/>
                          <a:ea typeface="+mn-ea"/>
                          <a:cs typeface="+mn-cs"/>
                        </a:rPr>
                        <a:t>Elaborarea și implementarea strategiei și planului de comunicare pentru PIDS, </a:t>
                      </a:r>
                      <a:r>
                        <a:rPr lang="it-IT" sz="1200" b="0" i="0" u="none" strike="noStrike" kern="1200" baseline="0" dirty="0">
                          <a:solidFill>
                            <a:schemeClr val="dk1"/>
                          </a:solidFill>
                          <a:latin typeface="+mn-lt"/>
                          <a:ea typeface="+mn-ea"/>
                          <a:cs typeface="+mn-cs"/>
                        </a:rPr>
                        <a:t>campanii de comunicare și informare </a:t>
                      </a:r>
                      <a:endParaRPr lang="ro-RO" sz="1200" b="0" i="0" u="none" strike="noStrike" kern="1200" baseline="0" dirty="0">
                        <a:solidFill>
                          <a:schemeClr val="dk1"/>
                        </a:solidFill>
                        <a:latin typeface="+mn-lt"/>
                        <a:ea typeface="+mn-ea"/>
                        <a:cs typeface="+mn-cs"/>
                      </a:endParaRPr>
                    </a:p>
                  </a:txBody>
                  <a:tcPr/>
                </a:tc>
                <a:tc>
                  <a:txBody>
                    <a:bodyPr/>
                    <a:lstStyle/>
                    <a:p>
                      <a:pPr marL="285750" indent="-2857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5,63 mil euro alocare FSE+</a:t>
                      </a:r>
                    </a:p>
                    <a:p>
                      <a:pPr marL="285750" indent="-285750">
                        <a:buFont typeface="Arial" panose="020B0604020202020204" pitchFamily="34" charset="0"/>
                        <a:buChar char="•"/>
                      </a:pPr>
                      <a:r>
                        <a:rPr lang="ro-RO" sz="1200" b="0" i="0" u="none" strike="noStrike" kern="1200" baseline="0" noProof="0" dirty="0">
                          <a:solidFill>
                            <a:schemeClr val="dk1"/>
                          </a:solidFill>
                          <a:latin typeface="+mn-lt"/>
                          <a:ea typeface="+mn-ea"/>
                          <a:cs typeface="+mn-cs"/>
                        </a:rPr>
                        <a:t>8,44 mil euro alocare buget de stat</a:t>
                      </a:r>
                    </a:p>
                    <a:p>
                      <a:endParaRPr lang="en-US" sz="12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3944910018"/>
                  </a:ext>
                </a:extLst>
              </a:tr>
            </a:tbl>
          </a:graphicData>
        </a:graphic>
      </p:graphicFrame>
      <p:pic>
        <p:nvPicPr>
          <p:cNvPr id="3" name="Picture 2">
            <a:extLst>
              <a:ext uri="{FF2B5EF4-FFF2-40B4-BE49-F238E27FC236}">
                <a16:creationId xmlns:a16="http://schemas.microsoft.com/office/drawing/2014/main" id="{AAE52ADD-9C02-E39C-DCAB-7872E5B1A83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4" name="Imagine 15">
            <a:extLst>
              <a:ext uri="{FF2B5EF4-FFF2-40B4-BE49-F238E27FC236}">
                <a16:creationId xmlns:a16="http://schemas.microsoft.com/office/drawing/2014/main" id="{4CD6C92D-3029-48C2-6A5E-B06FBD78E445}"/>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5" name="Imagine 1">
            <a:extLst>
              <a:ext uri="{FF2B5EF4-FFF2-40B4-BE49-F238E27FC236}">
                <a16:creationId xmlns:a16="http://schemas.microsoft.com/office/drawing/2014/main" id="{E8B7A819-F1C8-3F14-72C5-EFDD97D3C98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4209642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29E82DC5-8937-455C-80D7-3F70A1BCED00}"/>
              </a:ext>
            </a:extLst>
          </p:cNvPr>
          <p:cNvSpPr/>
          <p:nvPr/>
        </p:nvSpPr>
        <p:spPr bwMode="gray">
          <a:xfrm>
            <a:off x="558189" y="1263223"/>
            <a:ext cx="11075622" cy="363540"/>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buFont typeface="Wingdings 2" pitchFamily="18" charset="2"/>
              <a:buNone/>
            </a:pPr>
            <a:r>
              <a:rPr lang="ro-RO" sz="1600" b="1" dirty="0">
                <a:solidFill>
                  <a:schemeClr val="bg1"/>
                </a:solidFill>
              </a:rPr>
              <a:t>Programul Incluziune și Demnitate Socială  2021-2027</a:t>
            </a:r>
            <a:endParaRPr lang="en-US" sz="1600" b="1" dirty="0">
              <a:solidFill>
                <a:schemeClr val="bg1"/>
              </a:solidFill>
            </a:endParaRPr>
          </a:p>
        </p:txBody>
      </p:sp>
      <p:sp>
        <p:nvSpPr>
          <p:cNvPr id="16" name="Oval 155">
            <a:extLst>
              <a:ext uri="{FF2B5EF4-FFF2-40B4-BE49-F238E27FC236}">
                <a16:creationId xmlns:a16="http://schemas.microsoft.com/office/drawing/2014/main" id="{FD0D06FA-4591-4B82-A606-7EEDA698CB9B}"/>
              </a:ext>
            </a:extLst>
          </p:cNvPr>
          <p:cNvSpPr/>
          <p:nvPr/>
        </p:nvSpPr>
        <p:spPr>
          <a:xfrm rot="2700000">
            <a:off x="5693194" y="2102754"/>
            <a:ext cx="1224136" cy="2290176"/>
          </a:xfrm>
          <a:custGeom>
            <a:avLst/>
            <a:gdLst/>
            <a:ahLst/>
            <a:cxnLst/>
            <a:rect l="l" t="t" r="r" b="b"/>
            <a:pathLst>
              <a:path w="1224136" h="2290176">
                <a:moveTo>
                  <a:pt x="459315" y="63272"/>
                </a:moveTo>
                <a:cubicBezTo>
                  <a:pt x="498408" y="24179"/>
                  <a:pt x="552413" y="0"/>
                  <a:pt x="612067" y="0"/>
                </a:cubicBezTo>
                <a:cubicBezTo>
                  <a:pt x="731374" y="0"/>
                  <a:pt x="828091" y="96717"/>
                  <a:pt x="828091" y="216024"/>
                </a:cubicBezTo>
                <a:cubicBezTo>
                  <a:pt x="828091" y="299408"/>
                  <a:pt x="780848" y="371757"/>
                  <a:pt x="711216" y="406896"/>
                </a:cubicBezTo>
                <a:cubicBezTo>
                  <a:pt x="691916" y="450663"/>
                  <a:pt x="710516" y="496019"/>
                  <a:pt x="737802" y="533019"/>
                </a:cubicBezTo>
                <a:lnTo>
                  <a:pt x="1224136" y="533019"/>
                </a:lnTo>
                <a:lnTo>
                  <a:pt x="1224136" y="1019520"/>
                </a:lnTo>
                <a:cubicBezTo>
                  <a:pt x="1187224" y="1046736"/>
                  <a:pt x="1141992" y="1065189"/>
                  <a:pt x="1098339" y="1045939"/>
                </a:cubicBezTo>
                <a:cubicBezTo>
                  <a:pt x="1063200" y="976307"/>
                  <a:pt x="990851" y="929064"/>
                  <a:pt x="907467" y="929064"/>
                </a:cubicBezTo>
                <a:cubicBezTo>
                  <a:pt x="788160" y="929064"/>
                  <a:pt x="691443" y="1025781"/>
                  <a:pt x="691443" y="1145088"/>
                </a:cubicBezTo>
                <a:cubicBezTo>
                  <a:pt x="691443" y="1204742"/>
                  <a:pt x="715622" y="1258747"/>
                  <a:pt x="754715" y="1297840"/>
                </a:cubicBezTo>
                <a:cubicBezTo>
                  <a:pt x="793807" y="1336933"/>
                  <a:pt x="847813" y="1361112"/>
                  <a:pt x="907467" y="1361112"/>
                </a:cubicBezTo>
                <a:cubicBezTo>
                  <a:pt x="988927" y="1361112"/>
                  <a:pt x="1059856" y="1316024"/>
                  <a:pt x="1095778" y="1248955"/>
                </a:cubicBezTo>
                <a:cubicBezTo>
                  <a:pt x="1141514" y="1226580"/>
                  <a:pt x="1182162" y="1242465"/>
                  <a:pt x="1224136" y="1270694"/>
                </a:cubicBezTo>
                <a:lnTo>
                  <a:pt x="1224136" y="1757155"/>
                </a:lnTo>
                <a:lnTo>
                  <a:pt x="737829" y="1757155"/>
                </a:lnTo>
                <a:cubicBezTo>
                  <a:pt x="709519" y="1799263"/>
                  <a:pt x="693505" y="1839996"/>
                  <a:pt x="715934" y="1885841"/>
                </a:cubicBezTo>
                <a:cubicBezTo>
                  <a:pt x="783003" y="1921763"/>
                  <a:pt x="828091" y="1992692"/>
                  <a:pt x="828091" y="2074152"/>
                </a:cubicBezTo>
                <a:cubicBezTo>
                  <a:pt x="828091" y="2133806"/>
                  <a:pt x="803912" y="2187812"/>
                  <a:pt x="764819" y="2226904"/>
                </a:cubicBezTo>
                <a:cubicBezTo>
                  <a:pt x="725726" y="2265997"/>
                  <a:pt x="671721" y="2290176"/>
                  <a:pt x="612067" y="2290176"/>
                </a:cubicBezTo>
                <a:cubicBezTo>
                  <a:pt x="492760" y="2290176"/>
                  <a:pt x="396043" y="2193459"/>
                  <a:pt x="396043" y="2074152"/>
                </a:cubicBezTo>
                <a:cubicBezTo>
                  <a:pt x="396043" y="1990768"/>
                  <a:pt x="443286" y="1918419"/>
                  <a:pt x="512918" y="1883280"/>
                </a:cubicBezTo>
                <a:cubicBezTo>
                  <a:pt x="532218" y="1839512"/>
                  <a:pt x="513617" y="1794156"/>
                  <a:pt x="486331" y="1757155"/>
                </a:cubicBezTo>
                <a:lnTo>
                  <a:pt x="0" y="1757155"/>
                </a:lnTo>
                <a:lnTo>
                  <a:pt x="0" y="1267857"/>
                </a:lnTo>
                <a:cubicBezTo>
                  <a:pt x="35436" y="1241878"/>
                  <a:pt x="78596" y="1225841"/>
                  <a:pt x="120314" y="1244237"/>
                </a:cubicBezTo>
                <a:cubicBezTo>
                  <a:pt x="155453" y="1313869"/>
                  <a:pt x="227802" y="1361112"/>
                  <a:pt x="311186" y="1361112"/>
                </a:cubicBezTo>
                <a:cubicBezTo>
                  <a:pt x="430493" y="1361112"/>
                  <a:pt x="527210" y="1264395"/>
                  <a:pt x="527210" y="1145088"/>
                </a:cubicBezTo>
                <a:cubicBezTo>
                  <a:pt x="527210" y="1085434"/>
                  <a:pt x="503031" y="1031429"/>
                  <a:pt x="463938" y="992336"/>
                </a:cubicBezTo>
                <a:cubicBezTo>
                  <a:pt x="424846" y="953243"/>
                  <a:pt x="370840" y="929064"/>
                  <a:pt x="311186" y="929064"/>
                </a:cubicBezTo>
                <a:cubicBezTo>
                  <a:pt x="229726" y="929064"/>
                  <a:pt x="158797" y="974152"/>
                  <a:pt x="122875" y="1041221"/>
                </a:cubicBezTo>
                <a:cubicBezTo>
                  <a:pt x="78969" y="1062702"/>
                  <a:pt x="39751" y="1048921"/>
                  <a:pt x="0" y="1022105"/>
                </a:cubicBezTo>
                <a:lnTo>
                  <a:pt x="0" y="533019"/>
                </a:lnTo>
                <a:lnTo>
                  <a:pt x="486305" y="533019"/>
                </a:lnTo>
                <a:cubicBezTo>
                  <a:pt x="514616" y="490912"/>
                  <a:pt x="530628" y="450179"/>
                  <a:pt x="508200" y="404335"/>
                </a:cubicBezTo>
                <a:cubicBezTo>
                  <a:pt x="441131" y="368413"/>
                  <a:pt x="396043" y="297484"/>
                  <a:pt x="396043" y="216024"/>
                </a:cubicBezTo>
                <a:cubicBezTo>
                  <a:pt x="396043" y="156370"/>
                  <a:pt x="420222" y="102364"/>
                  <a:pt x="459315" y="63272"/>
                </a:cubicBezTo>
                <a:close/>
              </a:path>
            </a:pathLst>
          </a:cu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44546A"/>
              </a:solidFill>
              <a:effectLst/>
              <a:uLnTx/>
              <a:uFillTx/>
              <a:latin typeface="Verdana"/>
              <a:ea typeface="+mn-ea"/>
              <a:cs typeface="+mn-cs"/>
            </a:endParaRPr>
          </a:p>
        </p:txBody>
      </p:sp>
      <p:sp>
        <p:nvSpPr>
          <p:cNvPr id="17" name="Oval 155">
            <a:extLst>
              <a:ext uri="{FF2B5EF4-FFF2-40B4-BE49-F238E27FC236}">
                <a16:creationId xmlns:a16="http://schemas.microsoft.com/office/drawing/2014/main" id="{6D457F1F-DF54-4C64-A1BB-DD3D6F753C5F}"/>
              </a:ext>
            </a:extLst>
          </p:cNvPr>
          <p:cNvSpPr/>
          <p:nvPr/>
        </p:nvSpPr>
        <p:spPr>
          <a:xfrm rot="18900000">
            <a:off x="6559043" y="2968604"/>
            <a:ext cx="1224136" cy="2290176"/>
          </a:xfrm>
          <a:custGeom>
            <a:avLst/>
            <a:gdLst/>
            <a:ahLst/>
            <a:cxnLst/>
            <a:rect l="l" t="t" r="r" b="b"/>
            <a:pathLst>
              <a:path w="1224136" h="2290176">
                <a:moveTo>
                  <a:pt x="764820" y="63272"/>
                </a:moveTo>
                <a:cubicBezTo>
                  <a:pt x="803913" y="102365"/>
                  <a:pt x="828092" y="156370"/>
                  <a:pt x="828092" y="216024"/>
                </a:cubicBezTo>
                <a:cubicBezTo>
                  <a:pt x="828092" y="299408"/>
                  <a:pt x="780849" y="371757"/>
                  <a:pt x="711217" y="406896"/>
                </a:cubicBezTo>
                <a:cubicBezTo>
                  <a:pt x="691917" y="450664"/>
                  <a:pt x="710518" y="496020"/>
                  <a:pt x="737803" y="533020"/>
                </a:cubicBezTo>
                <a:lnTo>
                  <a:pt x="1224136" y="533020"/>
                </a:lnTo>
                <a:lnTo>
                  <a:pt x="1224136" y="1022318"/>
                </a:lnTo>
                <a:cubicBezTo>
                  <a:pt x="1188700" y="1048297"/>
                  <a:pt x="1145539" y="1064335"/>
                  <a:pt x="1103821" y="1045938"/>
                </a:cubicBezTo>
                <a:cubicBezTo>
                  <a:pt x="1068682" y="976306"/>
                  <a:pt x="996333" y="929063"/>
                  <a:pt x="912949" y="929063"/>
                </a:cubicBezTo>
                <a:cubicBezTo>
                  <a:pt x="793642" y="929063"/>
                  <a:pt x="696925" y="1025780"/>
                  <a:pt x="696925" y="1145087"/>
                </a:cubicBezTo>
                <a:cubicBezTo>
                  <a:pt x="696925" y="1204741"/>
                  <a:pt x="721104" y="1258746"/>
                  <a:pt x="760197" y="1297839"/>
                </a:cubicBezTo>
                <a:cubicBezTo>
                  <a:pt x="799289" y="1336932"/>
                  <a:pt x="853295" y="1361111"/>
                  <a:pt x="912949" y="1361111"/>
                </a:cubicBezTo>
                <a:cubicBezTo>
                  <a:pt x="994409" y="1361111"/>
                  <a:pt x="1065338" y="1316024"/>
                  <a:pt x="1101260" y="1248954"/>
                </a:cubicBezTo>
                <a:cubicBezTo>
                  <a:pt x="1145167" y="1227474"/>
                  <a:pt x="1184385" y="1241254"/>
                  <a:pt x="1224136" y="1268071"/>
                </a:cubicBezTo>
                <a:lnTo>
                  <a:pt x="1224136" y="1757156"/>
                </a:lnTo>
                <a:lnTo>
                  <a:pt x="737830" y="1757156"/>
                </a:lnTo>
                <a:cubicBezTo>
                  <a:pt x="709520" y="1799264"/>
                  <a:pt x="693507" y="1839997"/>
                  <a:pt x="715935" y="1885841"/>
                </a:cubicBezTo>
                <a:cubicBezTo>
                  <a:pt x="783004" y="1921763"/>
                  <a:pt x="828092" y="1992692"/>
                  <a:pt x="828092" y="2074152"/>
                </a:cubicBezTo>
                <a:cubicBezTo>
                  <a:pt x="828092" y="2133806"/>
                  <a:pt x="803913" y="2187812"/>
                  <a:pt x="764820" y="2226904"/>
                </a:cubicBezTo>
                <a:cubicBezTo>
                  <a:pt x="725727" y="2265997"/>
                  <a:pt x="671722" y="2290176"/>
                  <a:pt x="612068" y="2290176"/>
                </a:cubicBezTo>
                <a:cubicBezTo>
                  <a:pt x="492761" y="2290176"/>
                  <a:pt x="396044" y="2193459"/>
                  <a:pt x="396044" y="2074152"/>
                </a:cubicBezTo>
                <a:cubicBezTo>
                  <a:pt x="396044" y="1990768"/>
                  <a:pt x="443287" y="1918419"/>
                  <a:pt x="512919" y="1883280"/>
                </a:cubicBezTo>
                <a:cubicBezTo>
                  <a:pt x="532219" y="1839512"/>
                  <a:pt x="513618" y="1794157"/>
                  <a:pt x="486333" y="1757156"/>
                </a:cubicBezTo>
                <a:lnTo>
                  <a:pt x="0" y="1757156"/>
                </a:lnTo>
                <a:lnTo>
                  <a:pt x="0" y="1271295"/>
                </a:lnTo>
                <a:cubicBezTo>
                  <a:pt x="37251" y="1243817"/>
                  <a:pt x="82955" y="1224793"/>
                  <a:pt x="127049" y="1244237"/>
                </a:cubicBezTo>
                <a:cubicBezTo>
                  <a:pt x="162188" y="1313869"/>
                  <a:pt x="234537" y="1361112"/>
                  <a:pt x="317921" y="1361112"/>
                </a:cubicBezTo>
                <a:cubicBezTo>
                  <a:pt x="437228" y="1361112"/>
                  <a:pt x="533945" y="1264395"/>
                  <a:pt x="533945" y="1145088"/>
                </a:cubicBezTo>
                <a:cubicBezTo>
                  <a:pt x="533945" y="1085434"/>
                  <a:pt x="509766" y="1031429"/>
                  <a:pt x="470673" y="992336"/>
                </a:cubicBezTo>
                <a:cubicBezTo>
                  <a:pt x="431581" y="953243"/>
                  <a:pt x="377575" y="929064"/>
                  <a:pt x="317921" y="929064"/>
                </a:cubicBezTo>
                <a:cubicBezTo>
                  <a:pt x="236461" y="929064"/>
                  <a:pt x="165532" y="974152"/>
                  <a:pt x="129610" y="1041221"/>
                </a:cubicBezTo>
                <a:cubicBezTo>
                  <a:pt x="83460" y="1063799"/>
                  <a:pt x="42490" y="1047421"/>
                  <a:pt x="0" y="1018884"/>
                </a:cubicBezTo>
                <a:lnTo>
                  <a:pt x="0" y="533020"/>
                </a:lnTo>
                <a:lnTo>
                  <a:pt x="486306" y="533020"/>
                </a:lnTo>
                <a:cubicBezTo>
                  <a:pt x="514616" y="490912"/>
                  <a:pt x="530629" y="450179"/>
                  <a:pt x="508201" y="404335"/>
                </a:cubicBezTo>
                <a:cubicBezTo>
                  <a:pt x="441132" y="368413"/>
                  <a:pt x="396044" y="297484"/>
                  <a:pt x="396044" y="216024"/>
                </a:cubicBezTo>
                <a:cubicBezTo>
                  <a:pt x="396044" y="156370"/>
                  <a:pt x="420223" y="102364"/>
                  <a:pt x="459316" y="63272"/>
                </a:cubicBezTo>
                <a:cubicBezTo>
                  <a:pt x="498409" y="24179"/>
                  <a:pt x="552414" y="0"/>
                  <a:pt x="612068" y="0"/>
                </a:cubicBezTo>
                <a:cubicBezTo>
                  <a:pt x="671722" y="0"/>
                  <a:pt x="725728" y="24180"/>
                  <a:pt x="764820" y="63272"/>
                </a:cubicBezTo>
                <a:close/>
              </a:path>
            </a:pathLst>
          </a:custGeom>
          <a:solidFill>
            <a:srgbClr val="012169"/>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44546A"/>
              </a:solidFill>
              <a:effectLst/>
              <a:uLnTx/>
              <a:uFillTx/>
              <a:latin typeface="Verdana"/>
              <a:ea typeface="+mn-ea"/>
              <a:cs typeface="+mn-cs"/>
            </a:endParaRPr>
          </a:p>
        </p:txBody>
      </p:sp>
      <p:sp>
        <p:nvSpPr>
          <p:cNvPr id="18" name="Oval 155">
            <a:extLst>
              <a:ext uri="{FF2B5EF4-FFF2-40B4-BE49-F238E27FC236}">
                <a16:creationId xmlns:a16="http://schemas.microsoft.com/office/drawing/2014/main" id="{4153B486-D2E7-43CE-A408-3D464B7D0BFC}"/>
              </a:ext>
            </a:extLst>
          </p:cNvPr>
          <p:cNvSpPr/>
          <p:nvPr/>
        </p:nvSpPr>
        <p:spPr>
          <a:xfrm rot="18900000">
            <a:off x="4827368" y="2968630"/>
            <a:ext cx="1224136" cy="2290177"/>
          </a:xfrm>
          <a:custGeom>
            <a:avLst/>
            <a:gdLst/>
            <a:ahLst/>
            <a:cxnLst/>
            <a:rect l="l" t="t" r="r" b="b"/>
            <a:pathLst>
              <a:path w="1224136" h="2290177">
                <a:moveTo>
                  <a:pt x="764821" y="63272"/>
                </a:moveTo>
                <a:cubicBezTo>
                  <a:pt x="803914" y="102365"/>
                  <a:pt x="828093" y="156370"/>
                  <a:pt x="828093" y="216024"/>
                </a:cubicBezTo>
                <a:cubicBezTo>
                  <a:pt x="828093" y="299408"/>
                  <a:pt x="780850" y="371757"/>
                  <a:pt x="711218" y="406896"/>
                </a:cubicBezTo>
                <a:cubicBezTo>
                  <a:pt x="691918" y="450664"/>
                  <a:pt x="710519" y="496020"/>
                  <a:pt x="737804" y="533020"/>
                </a:cubicBezTo>
                <a:lnTo>
                  <a:pt x="1224136" y="533020"/>
                </a:lnTo>
                <a:lnTo>
                  <a:pt x="1224136" y="1019537"/>
                </a:lnTo>
                <a:cubicBezTo>
                  <a:pt x="1187233" y="1046745"/>
                  <a:pt x="1142014" y="1065183"/>
                  <a:pt x="1098373" y="1045938"/>
                </a:cubicBezTo>
                <a:cubicBezTo>
                  <a:pt x="1063233" y="976306"/>
                  <a:pt x="990884" y="929063"/>
                  <a:pt x="907500" y="929063"/>
                </a:cubicBezTo>
                <a:cubicBezTo>
                  <a:pt x="788193" y="929063"/>
                  <a:pt x="691476" y="1025780"/>
                  <a:pt x="691476" y="1145087"/>
                </a:cubicBezTo>
                <a:cubicBezTo>
                  <a:pt x="691476" y="1204741"/>
                  <a:pt x="715655" y="1258747"/>
                  <a:pt x="754748" y="1297839"/>
                </a:cubicBezTo>
                <a:cubicBezTo>
                  <a:pt x="793841" y="1336932"/>
                  <a:pt x="847846" y="1361111"/>
                  <a:pt x="907500" y="1361111"/>
                </a:cubicBezTo>
                <a:cubicBezTo>
                  <a:pt x="988961" y="1361111"/>
                  <a:pt x="1059890" y="1316024"/>
                  <a:pt x="1095811" y="1248954"/>
                </a:cubicBezTo>
                <a:cubicBezTo>
                  <a:pt x="1141537" y="1226584"/>
                  <a:pt x="1182177" y="1242456"/>
                  <a:pt x="1224136" y="1270677"/>
                </a:cubicBezTo>
                <a:lnTo>
                  <a:pt x="1224136" y="1757156"/>
                </a:lnTo>
                <a:lnTo>
                  <a:pt x="737831" y="1757156"/>
                </a:lnTo>
                <a:cubicBezTo>
                  <a:pt x="709521" y="1799265"/>
                  <a:pt x="693508" y="1839998"/>
                  <a:pt x="715937" y="1885842"/>
                </a:cubicBezTo>
                <a:cubicBezTo>
                  <a:pt x="783005" y="1921764"/>
                  <a:pt x="828094" y="1992693"/>
                  <a:pt x="828094" y="2074153"/>
                </a:cubicBezTo>
                <a:cubicBezTo>
                  <a:pt x="828093" y="2133807"/>
                  <a:pt x="803915" y="2187813"/>
                  <a:pt x="764821" y="2226905"/>
                </a:cubicBezTo>
                <a:cubicBezTo>
                  <a:pt x="725728" y="2265998"/>
                  <a:pt x="671723" y="2290177"/>
                  <a:pt x="612070" y="2290177"/>
                </a:cubicBezTo>
                <a:cubicBezTo>
                  <a:pt x="492762" y="2290177"/>
                  <a:pt x="396045" y="2193460"/>
                  <a:pt x="396045" y="2074153"/>
                </a:cubicBezTo>
                <a:cubicBezTo>
                  <a:pt x="396045" y="1990769"/>
                  <a:pt x="443288" y="1918420"/>
                  <a:pt x="512921" y="1883281"/>
                </a:cubicBezTo>
                <a:cubicBezTo>
                  <a:pt x="532220" y="1839513"/>
                  <a:pt x="513619" y="1794157"/>
                  <a:pt x="486333" y="1757155"/>
                </a:cubicBezTo>
                <a:lnTo>
                  <a:pt x="1" y="1757156"/>
                </a:lnTo>
                <a:lnTo>
                  <a:pt x="1" y="1271298"/>
                </a:lnTo>
                <a:cubicBezTo>
                  <a:pt x="37251" y="1243817"/>
                  <a:pt x="82956" y="1224794"/>
                  <a:pt x="127049" y="1244238"/>
                </a:cubicBezTo>
                <a:cubicBezTo>
                  <a:pt x="162189" y="1313869"/>
                  <a:pt x="234538" y="1361113"/>
                  <a:pt x="317921" y="1361113"/>
                </a:cubicBezTo>
                <a:cubicBezTo>
                  <a:pt x="437228" y="1361113"/>
                  <a:pt x="533945" y="1264396"/>
                  <a:pt x="533945" y="1145089"/>
                </a:cubicBezTo>
                <a:cubicBezTo>
                  <a:pt x="533945" y="1085435"/>
                  <a:pt x="509766" y="1031429"/>
                  <a:pt x="470673" y="992337"/>
                </a:cubicBezTo>
                <a:cubicBezTo>
                  <a:pt x="431581" y="953244"/>
                  <a:pt x="377575" y="929065"/>
                  <a:pt x="317921" y="929065"/>
                </a:cubicBezTo>
                <a:cubicBezTo>
                  <a:pt x="236461" y="929065"/>
                  <a:pt x="165532" y="974153"/>
                  <a:pt x="129610" y="1041222"/>
                </a:cubicBezTo>
                <a:cubicBezTo>
                  <a:pt x="83461" y="1063799"/>
                  <a:pt x="42491" y="1047422"/>
                  <a:pt x="0" y="1018884"/>
                </a:cubicBezTo>
                <a:lnTo>
                  <a:pt x="0" y="533020"/>
                </a:lnTo>
                <a:lnTo>
                  <a:pt x="486307" y="533020"/>
                </a:lnTo>
                <a:cubicBezTo>
                  <a:pt x="514617" y="490912"/>
                  <a:pt x="530630" y="450179"/>
                  <a:pt x="508202" y="404335"/>
                </a:cubicBezTo>
                <a:cubicBezTo>
                  <a:pt x="441133" y="368413"/>
                  <a:pt x="396045" y="297484"/>
                  <a:pt x="396045" y="216024"/>
                </a:cubicBezTo>
                <a:cubicBezTo>
                  <a:pt x="396045" y="156370"/>
                  <a:pt x="420224" y="102364"/>
                  <a:pt x="459317" y="63272"/>
                </a:cubicBezTo>
                <a:cubicBezTo>
                  <a:pt x="498410" y="24179"/>
                  <a:pt x="552415" y="0"/>
                  <a:pt x="612069" y="0"/>
                </a:cubicBezTo>
                <a:cubicBezTo>
                  <a:pt x="671723" y="0"/>
                  <a:pt x="725728" y="24179"/>
                  <a:pt x="764821" y="63272"/>
                </a:cubicBezTo>
                <a:close/>
              </a:path>
            </a:pathLst>
          </a:custGeom>
          <a:solidFill>
            <a:schemeClr val="accent6">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err="1">
              <a:ln>
                <a:noFill/>
              </a:ln>
              <a:solidFill>
                <a:srgbClr val="44546A"/>
              </a:solidFill>
              <a:effectLst/>
              <a:uLnTx/>
              <a:uFillTx/>
              <a:latin typeface="Verdana"/>
              <a:ea typeface="+mn-ea"/>
              <a:cs typeface="+mn-cs"/>
            </a:endParaRPr>
          </a:p>
        </p:txBody>
      </p:sp>
      <p:sp>
        <p:nvSpPr>
          <p:cNvPr id="19" name="Rectangle 140">
            <a:extLst>
              <a:ext uri="{FF2B5EF4-FFF2-40B4-BE49-F238E27FC236}">
                <a16:creationId xmlns:a16="http://schemas.microsoft.com/office/drawing/2014/main" id="{7F5DBD4C-156A-498C-875F-86134637E957}"/>
              </a:ext>
            </a:extLst>
          </p:cNvPr>
          <p:cNvSpPr/>
          <p:nvPr/>
        </p:nvSpPr>
        <p:spPr>
          <a:xfrm rot="2700000">
            <a:off x="5701396" y="3828961"/>
            <a:ext cx="1224136" cy="2290176"/>
          </a:xfrm>
          <a:custGeom>
            <a:avLst/>
            <a:gdLst/>
            <a:ahLst/>
            <a:cxnLst/>
            <a:rect l="l" t="t" r="r" b="b"/>
            <a:pathLst>
              <a:path w="1224136" h="2290176">
                <a:moveTo>
                  <a:pt x="459315" y="63272"/>
                </a:moveTo>
                <a:cubicBezTo>
                  <a:pt x="498408" y="24178"/>
                  <a:pt x="552413" y="-1"/>
                  <a:pt x="612067" y="0"/>
                </a:cubicBezTo>
                <a:cubicBezTo>
                  <a:pt x="731374" y="-1"/>
                  <a:pt x="828091" y="96717"/>
                  <a:pt x="828091" y="216024"/>
                </a:cubicBezTo>
                <a:cubicBezTo>
                  <a:pt x="828091" y="299408"/>
                  <a:pt x="780848" y="371756"/>
                  <a:pt x="711216" y="406896"/>
                </a:cubicBezTo>
                <a:cubicBezTo>
                  <a:pt x="691916" y="450663"/>
                  <a:pt x="710517" y="496019"/>
                  <a:pt x="737802" y="533019"/>
                </a:cubicBezTo>
                <a:lnTo>
                  <a:pt x="1224136" y="533019"/>
                </a:lnTo>
                <a:lnTo>
                  <a:pt x="1224136" y="1022319"/>
                </a:lnTo>
                <a:cubicBezTo>
                  <a:pt x="1188699" y="1048297"/>
                  <a:pt x="1145539" y="1064335"/>
                  <a:pt x="1103821" y="1045939"/>
                </a:cubicBezTo>
                <a:cubicBezTo>
                  <a:pt x="1068681" y="976307"/>
                  <a:pt x="996332" y="929064"/>
                  <a:pt x="912948" y="929064"/>
                </a:cubicBezTo>
                <a:cubicBezTo>
                  <a:pt x="793641" y="929064"/>
                  <a:pt x="696924" y="1025781"/>
                  <a:pt x="696924" y="1145088"/>
                </a:cubicBezTo>
                <a:cubicBezTo>
                  <a:pt x="696924" y="1204742"/>
                  <a:pt x="721103" y="1258747"/>
                  <a:pt x="760196" y="1297840"/>
                </a:cubicBezTo>
                <a:cubicBezTo>
                  <a:pt x="799288" y="1336933"/>
                  <a:pt x="853295" y="1361112"/>
                  <a:pt x="912948" y="1361112"/>
                </a:cubicBezTo>
                <a:cubicBezTo>
                  <a:pt x="994408" y="1361112"/>
                  <a:pt x="1065338" y="1316024"/>
                  <a:pt x="1101259" y="1248955"/>
                </a:cubicBezTo>
                <a:cubicBezTo>
                  <a:pt x="1145166" y="1227475"/>
                  <a:pt x="1184384" y="1241255"/>
                  <a:pt x="1224136" y="1268072"/>
                </a:cubicBezTo>
                <a:lnTo>
                  <a:pt x="1224136" y="1757155"/>
                </a:lnTo>
                <a:lnTo>
                  <a:pt x="737830" y="1757155"/>
                </a:lnTo>
                <a:cubicBezTo>
                  <a:pt x="709519" y="1799263"/>
                  <a:pt x="693506" y="1839996"/>
                  <a:pt x="715934" y="1885841"/>
                </a:cubicBezTo>
                <a:cubicBezTo>
                  <a:pt x="783003" y="1921763"/>
                  <a:pt x="828091" y="1992692"/>
                  <a:pt x="828091" y="2074152"/>
                </a:cubicBezTo>
                <a:cubicBezTo>
                  <a:pt x="828091" y="2133806"/>
                  <a:pt x="803912" y="2187812"/>
                  <a:pt x="764819" y="2226904"/>
                </a:cubicBezTo>
                <a:cubicBezTo>
                  <a:pt x="725726" y="2265997"/>
                  <a:pt x="671721" y="2290176"/>
                  <a:pt x="612067" y="2290176"/>
                </a:cubicBezTo>
                <a:cubicBezTo>
                  <a:pt x="492760" y="2290176"/>
                  <a:pt x="396043" y="2193459"/>
                  <a:pt x="396043" y="2074152"/>
                </a:cubicBezTo>
                <a:cubicBezTo>
                  <a:pt x="396043" y="1990768"/>
                  <a:pt x="443286" y="1918419"/>
                  <a:pt x="512918" y="1883280"/>
                </a:cubicBezTo>
                <a:cubicBezTo>
                  <a:pt x="532219" y="1839511"/>
                  <a:pt x="513617" y="1794156"/>
                  <a:pt x="486332" y="1757155"/>
                </a:cubicBezTo>
                <a:lnTo>
                  <a:pt x="0" y="1757155"/>
                </a:lnTo>
                <a:lnTo>
                  <a:pt x="0" y="1270658"/>
                </a:lnTo>
                <a:cubicBezTo>
                  <a:pt x="36913" y="1243440"/>
                  <a:pt x="82146" y="1224987"/>
                  <a:pt x="125800" y="1244235"/>
                </a:cubicBezTo>
                <a:cubicBezTo>
                  <a:pt x="160938" y="1313868"/>
                  <a:pt x="233287" y="1361111"/>
                  <a:pt x="316671" y="1361111"/>
                </a:cubicBezTo>
                <a:cubicBezTo>
                  <a:pt x="435979" y="1361111"/>
                  <a:pt x="532696" y="1264394"/>
                  <a:pt x="532695" y="1145087"/>
                </a:cubicBezTo>
                <a:cubicBezTo>
                  <a:pt x="532696" y="1085433"/>
                  <a:pt x="508516" y="1031428"/>
                  <a:pt x="469423" y="992335"/>
                </a:cubicBezTo>
                <a:cubicBezTo>
                  <a:pt x="430331" y="953241"/>
                  <a:pt x="376325" y="929063"/>
                  <a:pt x="316671" y="929063"/>
                </a:cubicBezTo>
                <a:cubicBezTo>
                  <a:pt x="235212" y="929062"/>
                  <a:pt x="164282" y="974151"/>
                  <a:pt x="128360" y="1041219"/>
                </a:cubicBezTo>
                <a:cubicBezTo>
                  <a:pt x="82624" y="1063596"/>
                  <a:pt x="41974" y="1047710"/>
                  <a:pt x="0" y="1019480"/>
                </a:cubicBezTo>
                <a:lnTo>
                  <a:pt x="0" y="533019"/>
                </a:lnTo>
                <a:lnTo>
                  <a:pt x="486306" y="533019"/>
                </a:lnTo>
                <a:cubicBezTo>
                  <a:pt x="514616" y="490911"/>
                  <a:pt x="530629" y="450179"/>
                  <a:pt x="508200" y="404335"/>
                </a:cubicBezTo>
                <a:cubicBezTo>
                  <a:pt x="441131" y="368413"/>
                  <a:pt x="396043" y="297484"/>
                  <a:pt x="396043" y="216024"/>
                </a:cubicBezTo>
                <a:cubicBezTo>
                  <a:pt x="396043" y="156370"/>
                  <a:pt x="420223" y="102364"/>
                  <a:pt x="459315" y="63272"/>
                </a:cubicBezTo>
                <a:close/>
              </a:path>
            </a:pathLst>
          </a:cu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err="1">
              <a:ln>
                <a:noFill/>
              </a:ln>
              <a:solidFill>
                <a:srgbClr val="44546A"/>
              </a:solidFill>
              <a:effectLst/>
              <a:uLnTx/>
              <a:uFillTx/>
              <a:latin typeface="Verdana"/>
              <a:ea typeface="+mn-ea"/>
              <a:cs typeface="+mn-cs"/>
            </a:endParaRPr>
          </a:p>
        </p:txBody>
      </p:sp>
      <p:sp>
        <p:nvSpPr>
          <p:cNvPr id="20" name="Rectangle 19">
            <a:extLst>
              <a:ext uri="{FF2B5EF4-FFF2-40B4-BE49-F238E27FC236}">
                <a16:creationId xmlns:a16="http://schemas.microsoft.com/office/drawing/2014/main" id="{646DA72C-FF67-49F3-B5B4-AC51EBE41B89}"/>
              </a:ext>
            </a:extLst>
          </p:cNvPr>
          <p:cNvSpPr/>
          <p:nvPr/>
        </p:nvSpPr>
        <p:spPr>
          <a:xfrm>
            <a:off x="8201838" y="5289273"/>
            <a:ext cx="2593545" cy="1077218"/>
          </a:xfrm>
          <a:prstGeom prst="rect">
            <a:avLst/>
          </a:prstGeom>
        </p:spPr>
        <p:txBody>
          <a:bodyPr wrap="square" lIns="0" tIns="0" rIns="0" bIns="0" anchor="t">
            <a:spAutoFit/>
          </a:bodyPr>
          <a:lstStyle/>
          <a:p>
            <a:pPr>
              <a:defRPr/>
            </a:pPr>
            <a:r>
              <a:rPr lang="ro-RO" sz="1000" b="1" dirty="0">
                <a:solidFill>
                  <a:srgbClr val="0097A9"/>
                </a:solidFill>
                <a:latin typeface="Verdana"/>
              </a:rPr>
              <a:t>Elemente de noutate:</a:t>
            </a:r>
          </a:p>
          <a:p>
            <a:pPr marL="171450" indent="-171450">
              <a:buFont typeface="Arial" panose="020B0604020202020204" pitchFamily="34" charset="0"/>
              <a:buChar char="•"/>
              <a:defRPr/>
            </a:pPr>
            <a:r>
              <a:rPr lang="ro-RO" sz="1000" dirty="0">
                <a:solidFill>
                  <a:prstClr val="black"/>
                </a:solidFill>
                <a:latin typeface="Verdana"/>
              </a:rPr>
              <a:t>Program </a:t>
            </a:r>
            <a:r>
              <a:rPr lang="ro-RO" sz="1000" dirty="0" err="1">
                <a:solidFill>
                  <a:prstClr val="black"/>
                </a:solidFill>
                <a:latin typeface="Verdana"/>
              </a:rPr>
              <a:t>multifond</a:t>
            </a:r>
            <a:r>
              <a:rPr lang="ro-RO" sz="1000" dirty="0">
                <a:solidFill>
                  <a:prstClr val="black"/>
                </a:solidFill>
                <a:latin typeface="Verdana"/>
              </a:rPr>
              <a:t>; </a:t>
            </a:r>
          </a:p>
          <a:p>
            <a:pPr marL="171450" indent="-171450">
              <a:buFont typeface="Arial" panose="020B0604020202020204" pitchFamily="34" charset="0"/>
              <a:buChar char="•"/>
              <a:defRPr/>
            </a:pPr>
            <a:r>
              <a:rPr lang="ro-RO" sz="1000" dirty="0">
                <a:solidFill>
                  <a:prstClr val="black"/>
                </a:solidFill>
                <a:latin typeface="Verdana"/>
              </a:rPr>
              <a:t>Priorități dedicate fiecărui grup vulnerabil; </a:t>
            </a:r>
          </a:p>
          <a:p>
            <a:pPr marL="171450" indent="-171450">
              <a:buFont typeface="Arial" panose="020B0604020202020204" pitchFamily="34" charset="0"/>
              <a:buChar char="•"/>
              <a:defRPr/>
            </a:pPr>
            <a:r>
              <a:rPr lang="ro-RO" sz="1000" dirty="0">
                <a:solidFill>
                  <a:prstClr val="black"/>
                </a:solidFill>
                <a:latin typeface="Verdana"/>
              </a:rPr>
              <a:t>Intervenții integrate; </a:t>
            </a:r>
          </a:p>
          <a:p>
            <a:pPr marL="171450" indent="-171450">
              <a:buFont typeface="Arial" panose="020B0604020202020204" pitchFamily="34" charset="0"/>
              <a:buChar char="•"/>
              <a:defRPr/>
            </a:pPr>
            <a:r>
              <a:rPr lang="ro-RO" sz="1000" dirty="0">
                <a:solidFill>
                  <a:prstClr val="black"/>
                </a:solidFill>
                <a:latin typeface="Verdana"/>
              </a:rPr>
              <a:t>Proiecte strategice</a:t>
            </a:r>
          </a:p>
          <a:p>
            <a:pPr algn="r">
              <a:defRPr/>
            </a:pPr>
            <a:endParaRPr lang="ro-RO" sz="1000" b="1" dirty="0">
              <a:solidFill>
                <a:prstClr val="black"/>
              </a:solidFill>
              <a:latin typeface="Verdana"/>
            </a:endParaRPr>
          </a:p>
        </p:txBody>
      </p:sp>
      <p:sp>
        <p:nvSpPr>
          <p:cNvPr id="21" name="Freeform 41">
            <a:extLst>
              <a:ext uri="{FF2B5EF4-FFF2-40B4-BE49-F238E27FC236}">
                <a16:creationId xmlns:a16="http://schemas.microsoft.com/office/drawing/2014/main" id="{696052A6-35DC-417D-BEB4-9C0157AB14AE}"/>
              </a:ext>
            </a:extLst>
          </p:cNvPr>
          <p:cNvSpPr/>
          <p:nvPr/>
        </p:nvSpPr>
        <p:spPr bwMode="gray">
          <a:xfrm flipH="1">
            <a:off x="7039155" y="1826631"/>
            <a:ext cx="948905" cy="880265"/>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5787B"/>
              </a:solidFill>
              <a:effectLst/>
              <a:uLnTx/>
              <a:uFillTx/>
              <a:latin typeface="Verdana"/>
              <a:ea typeface="+mn-ea"/>
              <a:cs typeface="+mn-cs"/>
            </a:endParaRPr>
          </a:p>
        </p:txBody>
      </p:sp>
      <p:sp>
        <p:nvSpPr>
          <p:cNvPr id="22" name="Freeform 42">
            <a:extLst>
              <a:ext uri="{FF2B5EF4-FFF2-40B4-BE49-F238E27FC236}">
                <a16:creationId xmlns:a16="http://schemas.microsoft.com/office/drawing/2014/main" id="{6EBD8FA7-5EC1-4E4A-A8B9-083640B78E55}"/>
              </a:ext>
            </a:extLst>
          </p:cNvPr>
          <p:cNvSpPr/>
          <p:nvPr/>
        </p:nvSpPr>
        <p:spPr bwMode="gray">
          <a:xfrm>
            <a:off x="3720052" y="2156607"/>
            <a:ext cx="1575303" cy="1201220"/>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5787B"/>
              </a:solidFill>
              <a:effectLst/>
              <a:uLnTx/>
              <a:uFillTx/>
              <a:latin typeface="Verdana"/>
              <a:ea typeface="+mn-ea"/>
              <a:cs typeface="+mn-cs"/>
            </a:endParaRPr>
          </a:p>
        </p:txBody>
      </p:sp>
      <p:sp>
        <p:nvSpPr>
          <p:cNvPr id="25" name="Freeform 16">
            <a:extLst>
              <a:ext uri="{FF2B5EF4-FFF2-40B4-BE49-F238E27FC236}">
                <a16:creationId xmlns:a16="http://schemas.microsoft.com/office/drawing/2014/main" id="{3FCB51AC-7178-48A8-B1B7-CF90058611E8}"/>
              </a:ext>
            </a:extLst>
          </p:cNvPr>
          <p:cNvSpPr>
            <a:spLocks noChangeAspect="1"/>
          </p:cNvSpPr>
          <p:nvPr/>
        </p:nvSpPr>
        <p:spPr bwMode="auto">
          <a:xfrm rot="18900000">
            <a:off x="3829196" y="2554451"/>
            <a:ext cx="437695" cy="434745"/>
          </a:xfrm>
          <a:custGeom>
            <a:avLst/>
            <a:gdLst>
              <a:gd name="T0" fmla="*/ 212 w 212"/>
              <a:gd name="T1" fmla="*/ 105 h 210"/>
              <a:gd name="T2" fmla="*/ 212 w 212"/>
              <a:gd name="T3" fmla="*/ 105 h 210"/>
              <a:gd name="T4" fmla="*/ 212 w 212"/>
              <a:gd name="T5" fmla="*/ 105 h 210"/>
              <a:gd name="T6" fmla="*/ 212 w 212"/>
              <a:gd name="T7" fmla="*/ 105 h 210"/>
              <a:gd name="T8" fmla="*/ 198 w 212"/>
              <a:gd name="T9" fmla="*/ 97 h 210"/>
              <a:gd name="T10" fmla="*/ 153 w 212"/>
              <a:gd name="T11" fmla="*/ 93 h 210"/>
              <a:gd name="T12" fmla="*/ 140 w 212"/>
              <a:gd name="T13" fmla="*/ 77 h 210"/>
              <a:gd name="T14" fmla="*/ 146 w 212"/>
              <a:gd name="T15" fmla="*/ 70 h 210"/>
              <a:gd name="T16" fmla="*/ 140 w 212"/>
              <a:gd name="T17" fmla="*/ 64 h 210"/>
              <a:gd name="T18" fmla="*/ 139 w 212"/>
              <a:gd name="T19" fmla="*/ 64 h 210"/>
              <a:gd name="T20" fmla="*/ 139 w 212"/>
              <a:gd name="T21" fmla="*/ 64 h 210"/>
              <a:gd name="T22" fmla="*/ 131 w 212"/>
              <a:gd name="T23" fmla="*/ 64 h 210"/>
              <a:gd name="T24" fmla="*/ 117 w 212"/>
              <a:gd name="T25" fmla="*/ 45 h 210"/>
              <a:gd name="T26" fmla="*/ 117 w 212"/>
              <a:gd name="T27" fmla="*/ 45 h 210"/>
              <a:gd name="T28" fmla="*/ 123 w 212"/>
              <a:gd name="T29" fmla="*/ 39 h 210"/>
              <a:gd name="T30" fmla="*/ 118 w 212"/>
              <a:gd name="T31" fmla="*/ 33 h 210"/>
              <a:gd name="T32" fmla="*/ 118 w 212"/>
              <a:gd name="T33" fmla="*/ 33 h 210"/>
              <a:gd name="T34" fmla="*/ 108 w 212"/>
              <a:gd name="T35" fmla="*/ 33 h 210"/>
              <a:gd name="T36" fmla="*/ 101 w 212"/>
              <a:gd name="T37" fmla="*/ 24 h 210"/>
              <a:gd name="T38" fmla="*/ 89 w 212"/>
              <a:gd name="T39" fmla="*/ 7 h 210"/>
              <a:gd name="T40" fmla="*/ 77 w 212"/>
              <a:gd name="T41" fmla="*/ 0 h 210"/>
              <a:gd name="T42" fmla="*/ 67 w 212"/>
              <a:gd name="T43" fmla="*/ 0 h 210"/>
              <a:gd name="T44" fmla="*/ 86 w 212"/>
              <a:gd name="T45" fmla="*/ 45 h 210"/>
              <a:gd name="T46" fmla="*/ 94 w 212"/>
              <a:gd name="T47" fmla="*/ 64 h 210"/>
              <a:gd name="T48" fmla="*/ 98 w 212"/>
              <a:gd name="T49" fmla="*/ 85 h 210"/>
              <a:gd name="T50" fmla="*/ 80 w 212"/>
              <a:gd name="T51" fmla="*/ 95 h 210"/>
              <a:gd name="T52" fmla="*/ 36 w 212"/>
              <a:gd name="T53" fmla="*/ 97 h 210"/>
              <a:gd name="T54" fmla="*/ 14 w 212"/>
              <a:gd name="T55" fmla="*/ 69 h 210"/>
              <a:gd name="T56" fmla="*/ 0 w 212"/>
              <a:gd name="T57" fmla="*/ 67 h 210"/>
              <a:gd name="T58" fmla="*/ 9 w 212"/>
              <a:gd name="T59" fmla="*/ 101 h 210"/>
              <a:gd name="T60" fmla="*/ 8 w 212"/>
              <a:gd name="T61" fmla="*/ 101 h 210"/>
              <a:gd name="T62" fmla="*/ 4 w 212"/>
              <a:gd name="T63" fmla="*/ 105 h 210"/>
              <a:gd name="T64" fmla="*/ 8 w 212"/>
              <a:gd name="T65" fmla="*/ 110 h 210"/>
              <a:gd name="T66" fmla="*/ 9 w 212"/>
              <a:gd name="T67" fmla="*/ 110 h 210"/>
              <a:gd name="T68" fmla="*/ 0 w 212"/>
              <a:gd name="T69" fmla="*/ 143 h 210"/>
              <a:gd name="T70" fmla="*/ 14 w 212"/>
              <a:gd name="T71" fmla="*/ 141 h 210"/>
              <a:gd name="T72" fmla="*/ 36 w 212"/>
              <a:gd name="T73" fmla="*/ 112 h 210"/>
              <a:gd name="T74" fmla="*/ 80 w 212"/>
              <a:gd name="T75" fmla="*/ 114 h 210"/>
              <a:gd name="T76" fmla="*/ 98 w 212"/>
              <a:gd name="T77" fmla="*/ 124 h 210"/>
              <a:gd name="T78" fmla="*/ 94 w 212"/>
              <a:gd name="T79" fmla="*/ 145 h 210"/>
              <a:gd name="T80" fmla="*/ 86 w 212"/>
              <a:gd name="T81" fmla="*/ 165 h 210"/>
              <a:gd name="T82" fmla="*/ 67 w 212"/>
              <a:gd name="T83" fmla="*/ 210 h 210"/>
              <a:gd name="T84" fmla="*/ 77 w 212"/>
              <a:gd name="T85" fmla="*/ 210 h 210"/>
              <a:gd name="T86" fmla="*/ 89 w 212"/>
              <a:gd name="T87" fmla="*/ 202 h 210"/>
              <a:gd name="T88" fmla="*/ 101 w 212"/>
              <a:gd name="T89" fmla="*/ 186 h 210"/>
              <a:gd name="T90" fmla="*/ 108 w 212"/>
              <a:gd name="T91" fmla="*/ 177 h 210"/>
              <a:gd name="T92" fmla="*/ 118 w 212"/>
              <a:gd name="T93" fmla="*/ 177 h 210"/>
              <a:gd name="T94" fmla="*/ 118 w 212"/>
              <a:gd name="T95" fmla="*/ 177 h 210"/>
              <a:gd name="T96" fmla="*/ 123 w 212"/>
              <a:gd name="T97" fmla="*/ 171 h 210"/>
              <a:gd name="T98" fmla="*/ 117 w 212"/>
              <a:gd name="T99" fmla="*/ 165 h 210"/>
              <a:gd name="T100" fmla="*/ 117 w 212"/>
              <a:gd name="T101" fmla="*/ 165 h 210"/>
              <a:gd name="T102" fmla="*/ 131 w 212"/>
              <a:gd name="T103" fmla="*/ 145 h 210"/>
              <a:gd name="T104" fmla="*/ 141 w 212"/>
              <a:gd name="T105" fmla="*/ 145 h 210"/>
              <a:gd name="T106" fmla="*/ 141 w 212"/>
              <a:gd name="T107" fmla="*/ 145 h 210"/>
              <a:gd name="T108" fmla="*/ 146 w 212"/>
              <a:gd name="T109" fmla="*/ 139 h 210"/>
              <a:gd name="T110" fmla="*/ 140 w 212"/>
              <a:gd name="T111" fmla="*/ 133 h 210"/>
              <a:gd name="T112" fmla="*/ 153 w 212"/>
              <a:gd name="T113" fmla="*/ 116 h 210"/>
              <a:gd name="T114" fmla="*/ 198 w 212"/>
              <a:gd name="T115" fmla="*/ 112 h 210"/>
              <a:gd name="T116" fmla="*/ 212 w 212"/>
              <a:gd name="T1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12" h="210">
                <a:moveTo>
                  <a:pt x="212" y="105"/>
                </a:moveTo>
                <a:cubicBezTo>
                  <a:pt x="212" y="105"/>
                  <a:pt x="212" y="105"/>
                  <a:pt x="212" y="105"/>
                </a:cubicBezTo>
                <a:cubicBezTo>
                  <a:pt x="212" y="105"/>
                  <a:pt x="212" y="105"/>
                  <a:pt x="212" y="105"/>
                </a:cubicBezTo>
                <a:cubicBezTo>
                  <a:pt x="212" y="105"/>
                  <a:pt x="212" y="105"/>
                  <a:pt x="212" y="105"/>
                </a:cubicBezTo>
                <a:cubicBezTo>
                  <a:pt x="212" y="102"/>
                  <a:pt x="207" y="99"/>
                  <a:pt x="198" y="97"/>
                </a:cubicBezTo>
                <a:cubicBezTo>
                  <a:pt x="189" y="95"/>
                  <a:pt x="174" y="94"/>
                  <a:pt x="153" y="93"/>
                </a:cubicBezTo>
                <a:cubicBezTo>
                  <a:pt x="149" y="89"/>
                  <a:pt x="145" y="83"/>
                  <a:pt x="140" y="77"/>
                </a:cubicBezTo>
                <a:cubicBezTo>
                  <a:pt x="143" y="76"/>
                  <a:pt x="146" y="74"/>
                  <a:pt x="146" y="70"/>
                </a:cubicBezTo>
                <a:cubicBezTo>
                  <a:pt x="146" y="67"/>
                  <a:pt x="143" y="64"/>
                  <a:pt x="140" y="64"/>
                </a:cubicBezTo>
                <a:cubicBezTo>
                  <a:pt x="140" y="64"/>
                  <a:pt x="139" y="64"/>
                  <a:pt x="139" y="64"/>
                </a:cubicBezTo>
                <a:cubicBezTo>
                  <a:pt x="139" y="64"/>
                  <a:pt x="139" y="64"/>
                  <a:pt x="139" y="64"/>
                </a:cubicBezTo>
                <a:cubicBezTo>
                  <a:pt x="131" y="64"/>
                  <a:pt x="131" y="64"/>
                  <a:pt x="131" y="64"/>
                </a:cubicBezTo>
                <a:cubicBezTo>
                  <a:pt x="117" y="45"/>
                  <a:pt x="117" y="45"/>
                  <a:pt x="117" y="45"/>
                </a:cubicBezTo>
                <a:cubicBezTo>
                  <a:pt x="117" y="45"/>
                  <a:pt x="117" y="45"/>
                  <a:pt x="117" y="45"/>
                </a:cubicBezTo>
                <a:cubicBezTo>
                  <a:pt x="121" y="45"/>
                  <a:pt x="123" y="42"/>
                  <a:pt x="123" y="39"/>
                </a:cubicBezTo>
                <a:cubicBezTo>
                  <a:pt x="123" y="36"/>
                  <a:pt x="121" y="33"/>
                  <a:pt x="118" y="33"/>
                </a:cubicBezTo>
                <a:cubicBezTo>
                  <a:pt x="118" y="33"/>
                  <a:pt x="118" y="33"/>
                  <a:pt x="118" y="33"/>
                </a:cubicBezTo>
                <a:cubicBezTo>
                  <a:pt x="108" y="33"/>
                  <a:pt x="108" y="33"/>
                  <a:pt x="108" y="33"/>
                </a:cubicBezTo>
                <a:cubicBezTo>
                  <a:pt x="101" y="24"/>
                  <a:pt x="101" y="24"/>
                  <a:pt x="101" y="24"/>
                </a:cubicBezTo>
                <a:cubicBezTo>
                  <a:pt x="97" y="18"/>
                  <a:pt x="93" y="13"/>
                  <a:pt x="89" y="7"/>
                </a:cubicBezTo>
                <a:cubicBezTo>
                  <a:pt x="85" y="2"/>
                  <a:pt x="81" y="0"/>
                  <a:pt x="77" y="0"/>
                </a:cubicBezTo>
                <a:cubicBezTo>
                  <a:pt x="67" y="0"/>
                  <a:pt x="67" y="0"/>
                  <a:pt x="67" y="0"/>
                </a:cubicBezTo>
                <a:cubicBezTo>
                  <a:pt x="72" y="13"/>
                  <a:pt x="79" y="28"/>
                  <a:pt x="86" y="45"/>
                </a:cubicBezTo>
                <a:cubicBezTo>
                  <a:pt x="88" y="51"/>
                  <a:pt x="91" y="58"/>
                  <a:pt x="94" y="64"/>
                </a:cubicBezTo>
                <a:cubicBezTo>
                  <a:pt x="97" y="73"/>
                  <a:pt x="98" y="80"/>
                  <a:pt x="98" y="85"/>
                </a:cubicBezTo>
                <a:cubicBezTo>
                  <a:pt x="98" y="92"/>
                  <a:pt x="92" y="95"/>
                  <a:pt x="80" y="95"/>
                </a:cubicBezTo>
                <a:cubicBezTo>
                  <a:pt x="36" y="97"/>
                  <a:pt x="36" y="97"/>
                  <a:pt x="36" y="97"/>
                </a:cubicBezTo>
                <a:cubicBezTo>
                  <a:pt x="14" y="69"/>
                  <a:pt x="14" y="69"/>
                  <a:pt x="14" y="69"/>
                </a:cubicBezTo>
                <a:cubicBezTo>
                  <a:pt x="12" y="69"/>
                  <a:pt x="8" y="68"/>
                  <a:pt x="0" y="67"/>
                </a:cubicBezTo>
                <a:cubicBezTo>
                  <a:pt x="9" y="101"/>
                  <a:pt x="9" y="101"/>
                  <a:pt x="9" y="101"/>
                </a:cubicBezTo>
                <a:cubicBezTo>
                  <a:pt x="9" y="101"/>
                  <a:pt x="8" y="101"/>
                  <a:pt x="8" y="101"/>
                </a:cubicBezTo>
                <a:cubicBezTo>
                  <a:pt x="6" y="101"/>
                  <a:pt x="4" y="103"/>
                  <a:pt x="4" y="105"/>
                </a:cubicBezTo>
                <a:cubicBezTo>
                  <a:pt x="4" y="108"/>
                  <a:pt x="6" y="110"/>
                  <a:pt x="8" y="110"/>
                </a:cubicBezTo>
                <a:cubicBezTo>
                  <a:pt x="8" y="110"/>
                  <a:pt x="8" y="110"/>
                  <a:pt x="9" y="110"/>
                </a:cubicBezTo>
                <a:cubicBezTo>
                  <a:pt x="0" y="143"/>
                  <a:pt x="0" y="143"/>
                  <a:pt x="0" y="143"/>
                </a:cubicBezTo>
                <a:cubicBezTo>
                  <a:pt x="8" y="142"/>
                  <a:pt x="12" y="141"/>
                  <a:pt x="14" y="141"/>
                </a:cubicBezTo>
                <a:cubicBezTo>
                  <a:pt x="36" y="112"/>
                  <a:pt x="36" y="112"/>
                  <a:pt x="36" y="112"/>
                </a:cubicBezTo>
                <a:cubicBezTo>
                  <a:pt x="80" y="114"/>
                  <a:pt x="80" y="114"/>
                  <a:pt x="80" y="114"/>
                </a:cubicBezTo>
                <a:cubicBezTo>
                  <a:pt x="92" y="114"/>
                  <a:pt x="98" y="118"/>
                  <a:pt x="98" y="124"/>
                </a:cubicBezTo>
                <a:cubicBezTo>
                  <a:pt x="98" y="130"/>
                  <a:pt x="97" y="137"/>
                  <a:pt x="94" y="145"/>
                </a:cubicBezTo>
                <a:cubicBezTo>
                  <a:pt x="91" y="152"/>
                  <a:pt x="88" y="158"/>
                  <a:pt x="86" y="165"/>
                </a:cubicBezTo>
                <a:cubicBezTo>
                  <a:pt x="79" y="182"/>
                  <a:pt x="72" y="197"/>
                  <a:pt x="67" y="210"/>
                </a:cubicBezTo>
                <a:cubicBezTo>
                  <a:pt x="77" y="210"/>
                  <a:pt x="77" y="210"/>
                  <a:pt x="77" y="210"/>
                </a:cubicBezTo>
                <a:cubicBezTo>
                  <a:pt x="81" y="210"/>
                  <a:pt x="85" y="207"/>
                  <a:pt x="89" y="202"/>
                </a:cubicBezTo>
                <a:cubicBezTo>
                  <a:pt x="93" y="197"/>
                  <a:pt x="97" y="192"/>
                  <a:pt x="101" y="186"/>
                </a:cubicBezTo>
                <a:cubicBezTo>
                  <a:pt x="108" y="177"/>
                  <a:pt x="108" y="177"/>
                  <a:pt x="108" y="177"/>
                </a:cubicBezTo>
                <a:cubicBezTo>
                  <a:pt x="118" y="177"/>
                  <a:pt x="118" y="177"/>
                  <a:pt x="118" y="177"/>
                </a:cubicBezTo>
                <a:cubicBezTo>
                  <a:pt x="118" y="177"/>
                  <a:pt x="118" y="177"/>
                  <a:pt x="118" y="177"/>
                </a:cubicBezTo>
                <a:cubicBezTo>
                  <a:pt x="121" y="177"/>
                  <a:pt x="123" y="174"/>
                  <a:pt x="123" y="171"/>
                </a:cubicBezTo>
                <a:cubicBezTo>
                  <a:pt x="123" y="167"/>
                  <a:pt x="121" y="165"/>
                  <a:pt x="117" y="165"/>
                </a:cubicBezTo>
                <a:cubicBezTo>
                  <a:pt x="117" y="165"/>
                  <a:pt x="117" y="165"/>
                  <a:pt x="117" y="165"/>
                </a:cubicBezTo>
                <a:cubicBezTo>
                  <a:pt x="131" y="145"/>
                  <a:pt x="131" y="145"/>
                  <a:pt x="131" y="145"/>
                </a:cubicBezTo>
                <a:cubicBezTo>
                  <a:pt x="141" y="145"/>
                  <a:pt x="141" y="145"/>
                  <a:pt x="141" y="145"/>
                </a:cubicBezTo>
                <a:cubicBezTo>
                  <a:pt x="141" y="145"/>
                  <a:pt x="141" y="145"/>
                  <a:pt x="141" y="145"/>
                </a:cubicBezTo>
                <a:cubicBezTo>
                  <a:pt x="144" y="145"/>
                  <a:pt x="146" y="142"/>
                  <a:pt x="146" y="139"/>
                </a:cubicBezTo>
                <a:cubicBezTo>
                  <a:pt x="146" y="136"/>
                  <a:pt x="143" y="133"/>
                  <a:pt x="140" y="133"/>
                </a:cubicBezTo>
                <a:cubicBezTo>
                  <a:pt x="145" y="127"/>
                  <a:pt x="149" y="121"/>
                  <a:pt x="153" y="116"/>
                </a:cubicBezTo>
                <a:cubicBezTo>
                  <a:pt x="174" y="116"/>
                  <a:pt x="189" y="115"/>
                  <a:pt x="198" y="112"/>
                </a:cubicBezTo>
                <a:cubicBezTo>
                  <a:pt x="207" y="110"/>
                  <a:pt x="212" y="108"/>
                  <a:pt x="212" y="10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grpSp>
        <p:nvGrpSpPr>
          <p:cNvPr id="28" name="Group 27">
            <a:extLst>
              <a:ext uri="{FF2B5EF4-FFF2-40B4-BE49-F238E27FC236}">
                <a16:creationId xmlns:a16="http://schemas.microsoft.com/office/drawing/2014/main" id="{D8DE2B62-DD87-46F8-8ECA-B579BF9A97FA}"/>
              </a:ext>
            </a:extLst>
          </p:cNvPr>
          <p:cNvGrpSpPr/>
          <p:nvPr/>
        </p:nvGrpSpPr>
        <p:grpSpPr>
          <a:xfrm>
            <a:off x="3814331" y="6060869"/>
            <a:ext cx="483327" cy="466148"/>
            <a:chOff x="2185477" y="5525527"/>
            <a:chExt cx="523177" cy="504582"/>
          </a:xfrm>
        </p:grpSpPr>
        <p:sp>
          <p:nvSpPr>
            <p:cNvPr id="29" name="Freeform 33">
              <a:extLst>
                <a:ext uri="{FF2B5EF4-FFF2-40B4-BE49-F238E27FC236}">
                  <a16:creationId xmlns:a16="http://schemas.microsoft.com/office/drawing/2014/main" id="{C2056C8F-97ED-4021-B79E-C04C39D1F4CA}"/>
                </a:ext>
              </a:extLst>
            </p:cNvPr>
            <p:cNvSpPr>
              <a:spLocks noChangeAspect="1" noEditPoints="1"/>
            </p:cNvSpPr>
            <p:nvPr/>
          </p:nvSpPr>
          <p:spPr bwMode="auto">
            <a:xfrm>
              <a:off x="2234420" y="5525527"/>
              <a:ext cx="333534" cy="337026"/>
            </a:xfrm>
            <a:custGeom>
              <a:avLst/>
              <a:gdLst>
                <a:gd name="T0" fmla="*/ 423 w 633"/>
                <a:gd name="T1" fmla="*/ 324 h 621"/>
                <a:gd name="T2" fmla="*/ 423 w 633"/>
                <a:gd name="T3" fmla="*/ 324 h 621"/>
                <a:gd name="T4" fmla="*/ 302 w 633"/>
                <a:gd name="T5" fmla="*/ 415 h 621"/>
                <a:gd name="T6" fmla="*/ 209 w 633"/>
                <a:gd name="T7" fmla="*/ 295 h 621"/>
                <a:gd name="T8" fmla="*/ 330 w 633"/>
                <a:gd name="T9" fmla="*/ 205 h 621"/>
                <a:gd name="T10" fmla="*/ 423 w 633"/>
                <a:gd name="T11" fmla="*/ 324 h 621"/>
                <a:gd name="T12" fmla="*/ 604 w 633"/>
                <a:gd name="T13" fmla="*/ 310 h 621"/>
                <a:gd name="T14" fmla="*/ 604 w 633"/>
                <a:gd name="T15" fmla="*/ 310 h 621"/>
                <a:gd name="T16" fmla="*/ 550 w 633"/>
                <a:gd name="T17" fmla="*/ 261 h 621"/>
                <a:gd name="T18" fmla="*/ 562 w 633"/>
                <a:gd name="T19" fmla="*/ 171 h 621"/>
                <a:gd name="T20" fmla="*/ 563 w 633"/>
                <a:gd name="T21" fmla="*/ 170 h 621"/>
                <a:gd name="T22" fmla="*/ 586 w 633"/>
                <a:gd name="T23" fmla="*/ 147 h 621"/>
                <a:gd name="T24" fmla="*/ 547 w 633"/>
                <a:gd name="T25" fmla="*/ 96 h 621"/>
                <a:gd name="T26" fmla="*/ 518 w 633"/>
                <a:gd name="T27" fmla="*/ 111 h 621"/>
                <a:gd name="T28" fmla="*/ 516 w 633"/>
                <a:gd name="T29" fmla="*/ 112 h 621"/>
                <a:gd name="T30" fmla="*/ 398 w 633"/>
                <a:gd name="T31" fmla="*/ 64 h 621"/>
                <a:gd name="T32" fmla="*/ 390 w 633"/>
                <a:gd name="T33" fmla="*/ 35 h 621"/>
                <a:gd name="T34" fmla="*/ 391 w 633"/>
                <a:gd name="T35" fmla="*/ 34 h 621"/>
                <a:gd name="T36" fmla="*/ 390 w 633"/>
                <a:gd name="T37" fmla="*/ 7 h 621"/>
                <a:gd name="T38" fmla="*/ 326 w 633"/>
                <a:gd name="T39" fmla="*/ 0 h 621"/>
                <a:gd name="T40" fmla="*/ 316 w 633"/>
                <a:gd name="T41" fmla="*/ 30 h 621"/>
                <a:gd name="T42" fmla="*/ 316 w 633"/>
                <a:gd name="T43" fmla="*/ 30 h 621"/>
                <a:gd name="T44" fmla="*/ 266 w 633"/>
                <a:gd name="T45" fmla="*/ 80 h 621"/>
                <a:gd name="T46" fmla="*/ 169 w 633"/>
                <a:gd name="T47" fmla="*/ 62 h 621"/>
                <a:gd name="T48" fmla="*/ 167 w 633"/>
                <a:gd name="T49" fmla="*/ 60 h 621"/>
                <a:gd name="T50" fmla="*/ 150 w 633"/>
                <a:gd name="T51" fmla="*/ 45 h 621"/>
                <a:gd name="T52" fmla="*/ 99 w 633"/>
                <a:gd name="T53" fmla="*/ 83 h 621"/>
                <a:gd name="T54" fmla="*/ 114 w 633"/>
                <a:gd name="T55" fmla="*/ 111 h 621"/>
                <a:gd name="T56" fmla="*/ 115 w 633"/>
                <a:gd name="T57" fmla="*/ 114 h 621"/>
                <a:gd name="T58" fmla="*/ 66 w 633"/>
                <a:gd name="T59" fmla="*/ 230 h 621"/>
                <a:gd name="T60" fmla="*/ 29 w 633"/>
                <a:gd name="T61" fmla="*/ 237 h 621"/>
                <a:gd name="T62" fmla="*/ 8 w 633"/>
                <a:gd name="T63" fmla="*/ 237 h 621"/>
                <a:gd name="T64" fmla="*/ 0 w 633"/>
                <a:gd name="T65" fmla="*/ 300 h 621"/>
                <a:gd name="T66" fmla="*/ 26 w 633"/>
                <a:gd name="T67" fmla="*/ 308 h 621"/>
                <a:gd name="T68" fmla="*/ 82 w 633"/>
                <a:gd name="T69" fmla="*/ 359 h 621"/>
                <a:gd name="T70" fmla="*/ 66 w 633"/>
                <a:gd name="T71" fmla="*/ 453 h 621"/>
                <a:gd name="T72" fmla="*/ 46 w 633"/>
                <a:gd name="T73" fmla="*/ 472 h 621"/>
                <a:gd name="T74" fmla="*/ 86 w 633"/>
                <a:gd name="T75" fmla="*/ 523 h 621"/>
                <a:gd name="T76" fmla="*/ 108 w 633"/>
                <a:gd name="T77" fmla="*/ 511 h 621"/>
                <a:gd name="T78" fmla="*/ 109 w 633"/>
                <a:gd name="T79" fmla="*/ 510 h 621"/>
                <a:gd name="T80" fmla="*/ 117 w 633"/>
                <a:gd name="T81" fmla="*/ 507 h 621"/>
                <a:gd name="T82" fmla="*/ 235 w 633"/>
                <a:gd name="T83" fmla="*/ 555 h 621"/>
                <a:gd name="T84" fmla="*/ 242 w 633"/>
                <a:gd name="T85" fmla="*/ 588 h 621"/>
                <a:gd name="T86" fmla="*/ 242 w 633"/>
                <a:gd name="T87" fmla="*/ 588 h 621"/>
                <a:gd name="T88" fmla="*/ 243 w 633"/>
                <a:gd name="T89" fmla="*/ 612 h 621"/>
                <a:gd name="T90" fmla="*/ 307 w 633"/>
                <a:gd name="T91" fmla="*/ 621 h 621"/>
                <a:gd name="T92" fmla="*/ 315 w 633"/>
                <a:gd name="T93" fmla="*/ 596 h 621"/>
                <a:gd name="T94" fmla="*/ 366 w 633"/>
                <a:gd name="T95" fmla="*/ 540 h 621"/>
                <a:gd name="T96" fmla="*/ 461 w 633"/>
                <a:gd name="T97" fmla="*/ 554 h 621"/>
                <a:gd name="T98" fmla="*/ 482 w 633"/>
                <a:gd name="T99" fmla="*/ 574 h 621"/>
                <a:gd name="T100" fmla="*/ 533 w 633"/>
                <a:gd name="T101" fmla="*/ 536 h 621"/>
                <a:gd name="T102" fmla="*/ 518 w 633"/>
                <a:gd name="T103" fmla="*/ 507 h 621"/>
                <a:gd name="T104" fmla="*/ 517 w 633"/>
                <a:gd name="T105" fmla="*/ 506 h 621"/>
                <a:gd name="T106" fmla="*/ 566 w 633"/>
                <a:gd name="T107" fmla="*/ 389 h 621"/>
                <a:gd name="T108" fmla="*/ 598 w 633"/>
                <a:gd name="T109" fmla="*/ 383 h 621"/>
                <a:gd name="T110" fmla="*/ 624 w 633"/>
                <a:gd name="T111" fmla="*/ 382 h 621"/>
                <a:gd name="T112" fmla="*/ 633 w 633"/>
                <a:gd name="T113" fmla="*/ 319 h 621"/>
                <a:gd name="T114" fmla="*/ 604 w 633"/>
                <a:gd name="T115" fmla="*/ 31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3" h="621">
                  <a:moveTo>
                    <a:pt x="423" y="324"/>
                  </a:moveTo>
                  <a:lnTo>
                    <a:pt x="423" y="324"/>
                  </a:lnTo>
                  <a:cubicBezTo>
                    <a:pt x="415" y="382"/>
                    <a:pt x="361" y="422"/>
                    <a:pt x="302" y="415"/>
                  </a:cubicBezTo>
                  <a:cubicBezTo>
                    <a:pt x="243" y="407"/>
                    <a:pt x="201" y="353"/>
                    <a:pt x="209" y="295"/>
                  </a:cubicBezTo>
                  <a:cubicBezTo>
                    <a:pt x="217" y="237"/>
                    <a:pt x="271" y="197"/>
                    <a:pt x="330" y="205"/>
                  </a:cubicBezTo>
                  <a:cubicBezTo>
                    <a:pt x="389" y="212"/>
                    <a:pt x="431" y="266"/>
                    <a:pt x="423" y="324"/>
                  </a:cubicBezTo>
                  <a:close/>
                  <a:moveTo>
                    <a:pt x="604" y="310"/>
                  </a:moveTo>
                  <a:lnTo>
                    <a:pt x="604" y="310"/>
                  </a:lnTo>
                  <a:cubicBezTo>
                    <a:pt x="580" y="302"/>
                    <a:pt x="560" y="285"/>
                    <a:pt x="550" y="261"/>
                  </a:cubicBezTo>
                  <a:cubicBezTo>
                    <a:pt x="537" y="230"/>
                    <a:pt x="543" y="196"/>
                    <a:pt x="562" y="171"/>
                  </a:cubicBezTo>
                  <a:lnTo>
                    <a:pt x="563" y="170"/>
                  </a:lnTo>
                  <a:lnTo>
                    <a:pt x="586" y="147"/>
                  </a:lnTo>
                  <a:lnTo>
                    <a:pt x="547" y="96"/>
                  </a:lnTo>
                  <a:lnTo>
                    <a:pt x="518" y="111"/>
                  </a:lnTo>
                  <a:lnTo>
                    <a:pt x="516" y="112"/>
                  </a:lnTo>
                  <a:cubicBezTo>
                    <a:pt x="470" y="131"/>
                    <a:pt x="417" y="109"/>
                    <a:pt x="398" y="64"/>
                  </a:cubicBezTo>
                  <a:cubicBezTo>
                    <a:pt x="394" y="55"/>
                    <a:pt x="391" y="45"/>
                    <a:pt x="390" y="35"/>
                  </a:cubicBezTo>
                  <a:lnTo>
                    <a:pt x="391" y="34"/>
                  </a:lnTo>
                  <a:lnTo>
                    <a:pt x="390" y="7"/>
                  </a:lnTo>
                  <a:lnTo>
                    <a:pt x="326" y="0"/>
                  </a:lnTo>
                  <a:lnTo>
                    <a:pt x="316" y="30"/>
                  </a:lnTo>
                  <a:lnTo>
                    <a:pt x="316" y="30"/>
                  </a:lnTo>
                  <a:cubicBezTo>
                    <a:pt x="307" y="52"/>
                    <a:pt x="290" y="70"/>
                    <a:pt x="266" y="80"/>
                  </a:cubicBezTo>
                  <a:cubicBezTo>
                    <a:pt x="232" y="94"/>
                    <a:pt x="194" y="86"/>
                    <a:pt x="169" y="62"/>
                  </a:cubicBezTo>
                  <a:lnTo>
                    <a:pt x="167" y="60"/>
                  </a:lnTo>
                  <a:lnTo>
                    <a:pt x="150" y="45"/>
                  </a:lnTo>
                  <a:lnTo>
                    <a:pt x="99" y="83"/>
                  </a:lnTo>
                  <a:lnTo>
                    <a:pt x="114" y="111"/>
                  </a:lnTo>
                  <a:lnTo>
                    <a:pt x="115" y="114"/>
                  </a:lnTo>
                  <a:cubicBezTo>
                    <a:pt x="134" y="159"/>
                    <a:pt x="113" y="211"/>
                    <a:pt x="66" y="230"/>
                  </a:cubicBezTo>
                  <a:cubicBezTo>
                    <a:pt x="54" y="235"/>
                    <a:pt x="43" y="236"/>
                    <a:pt x="29" y="237"/>
                  </a:cubicBezTo>
                  <a:lnTo>
                    <a:pt x="8" y="237"/>
                  </a:lnTo>
                  <a:lnTo>
                    <a:pt x="0" y="300"/>
                  </a:lnTo>
                  <a:lnTo>
                    <a:pt x="26" y="308"/>
                  </a:lnTo>
                  <a:cubicBezTo>
                    <a:pt x="51" y="316"/>
                    <a:pt x="71" y="334"/>
                    <a:pt x="82" y="359"/>
                  </a:cubicBezTo>
                  <a:cubicBezTo>
                    <a:pt x="96" y="392"/>
                    <a:pt x="89" y="428"/>
                    <a:pt x="66" y="453"/>
                  </a:cubicBezTo>
                  <a:lnTo>
                    <a:pt x="46" y="472"/>
                  </a:lnTo>
                  <a:lnTo>
                    <a:pt x="86" y="523"/>
                  </a:lnTo>
                  <a:lnTo>
                    <a:pt x="108" y="511"/>
                  </a:lnTo>
                  <a:lnTo>
                    <a:pt x="109" y="510"/>
                  </a:lnTo>
                  <a:cubicBezTo>
                    <a:pt x="114" y="508"/>
                    <a:pt x="112" y="509"/>
                    <a:pt x="117" y="507"/>
                  </a:cubicBezTo>
                  <a:cubicBezTo>
                    <a:pt x="163" y="488"/>
                    <a:pt x="216" y="509"/>
                    <a:pt x="235" y="555"/>
                  </a:cubicBezTo>
                  <a:cubicBezTo>
                    <a:pt x="240" y="566"/>
                    <a:pt x="242" y="577"/>
                    <a:pt x="242" y="588"/>
                  </a:cubicBezTo>
                  <a:lnTo>
                    <a:pt x="242" y="588"/>
                  </a:lnTo>
                  <a:lnTo>
                    <a:pt x="243" y="612"/>
                  </a:lnTo>
                  <a:lnTo>
                    <a:pt x="307" y="621"/>
                  </a:lnTo>
                  <a:lnTo>
                    <a:pt x="315" y="596"/>
                  </a:lnTo>
                  <a:cubicBezTo>
                    <a:pt x="322" y="572"/>
                    <a:pt x="340" y="550"/>
                    <a:pt x="366" y="540"/>
                  </a:cubicBezTo>
                  <a:cubicBezTo>
                    <a:pt x="399" y="526"/>
                    <a:pt x="435" y="533"/>
                    <a:pt x="461" y="554"/>
                  </a:cubicBezTo>
                  <a:lnTo>
                    <a:pt x="482" y="574"/>
                  </a:lnTo>
                  <a:lnTo>
                    <a:pt x="533" y="536"/>
                  </a:lnTo>
                  <a:lnTo>
                    <a:pt x="518" y="507"/>
                  </a:lnTo>
                  <a:lnTo>
                    <a:pt x="517" y="506"/>
                  </a:lnTo>
                  <a:cubicBezTo>
                    <a:pt x="498" y="460"/>
                    <a:pt x="520" y="408"/>
                    <a:pt x="566" y="389"/>
                  </a:cubicBezTo>
                  <a:cubicBezTo>
                    <a:pt x="576" y="385"/>
                    <a:pt x="587" y="383"/>
                    <a:pt x="598" y="383"/>
                  </a:cubicBezTo>
                  <a:lnTo>
                    <a:pt x="624" y="382"/>
                  </a:lnTo>
                  <a:lnTo>
                    <a:pt x="633" y="319"/>
                  </a:lnTo>
                  <a:lnTo>
                    <a:pt x="604" y="31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sp>
          <p:nvSpPr>
            <p:cNvPr id="30" name="Freeform 33">
              <a:extLst>
                <a:ext uri="{FF2B5EF4-FFF2-40B4-BE49-F238E27FC236}">
                  <a16:creationId xmlns:a16="http://schemas.microsoft.com/office/drawing/2014/main" id="{5036AAFC-5555-4050-B62A-73B2CD2B0F1B}"/>
                </a:ext>
              </a:extLst>
            </p:cNvPr>
            <p:cNvSpPr>
              <a:spLocks noChangeAspect="1" noEditPoints="1"/>
            </p:cNvSpPr>
            <p:nvPr/>
          </p:nvSpPr>
          <p:spPr bwMode="auto">
            <a:xfrm>
              <a:off x="2536194" y="5733047"/>
              <a:ext cx="172460" cy="174267"/>
            </a:xfrm>
            <a:custGeom>
              <a:avLst/>
              <a:gdLst>
                <a:gd name="T0" fmla="*/ 423 w 633"/>
                <a:gd name="T1" fmla="*/ 324 h 621"/>
                <a:gd name="T2" fmla="*/ 423 w 633"/>
                <a:gd name="T3" fmla="*/ 324 h 621"/>
                <a:gd name="T4" fmla="*/ 302 w 633"/>
                <a:gd name="T5" fmla="*/ 415 h 621"/>
                <a:gd name="T6" fmla="*/ 209 w 633"/>
                <a:gd name="T7" fmla="*/ 295 h 621"/>
                <a:gd name="T8" fmla="*/ 330 w 633"/>
                <a:gd name="T9" fmla="*/ 205 h 621"/>
                <a:gd name="T10" fmla="*/ 423 w 633"/>
                <a:gd name="T11" fmla="*/ 324 h 621"/>
                <a:gd name="T12" fmla="*/ 604 w 633"/>
                <a:gd name="T13" fmla="*/ 310 h 621"/>
                <a:gd name="T14" fmla="*/ 604 w 633"/>
                <a:gd name="T15" fmla="*/ 310 h 621"/>
                <a:gd name="T16" fmla="*/ 550 w 633"/>
                <a:gd name="T17" fmla="*/ 261 h 621"/>
                <a:gd name="T18" fmla="*/ 562 w 633"/>
                <a:gd name="T19" fmla="*/ 171 h 621"/>
                <a:gd name="T20" fmla="*/ 563 w 633"/>
                <a:gd name="T21" fmla="*/ 170 h 621"/>
                <a:gd name="T22" fmla="*/ 586 w 633"/>
                <a:gd name="T23" fmla="*/ 147 h 621"/>
                <a:gd name="T24" fmla="*/ 547 w 633"/>
                <a:gd name="T25" fmla="*/ 96 h 621"/>
                <a:gd name="T26" fmla="*/ 518 w 633"/>
                <a:gd name="T27" fmla="*/ 111 h 621"/>
                <a:gd name="T28" fmla="*/ 516 w 633"/>
                <a:gd name="T29" fmla="*/ 112 h 621"/>
                <a:gd name="T30" fmla="*/ 398 w 633"/>
                <a:gd name="T31" fmla="*/ 64 h 621"/>
                <a:gd name="T32" fmla="*/ 390 w 633"/>
                <a:gd name="T33" fmla="*/ 35 h 621"/>
                <a:gd name="T34" fmla="*/ 391 w 633"/>
                <a:gd name="T35" fmla="*/ 34 h 621"/>
                <a:gd name="T36" fmla="*/ 390 w 633"/>
                <a:gd name="T37" fmla="*/ 7 h 621"/>
                <a:gd name="T38" fmla="*/ 326 w 633"/>
                <a:gd name="T39" fmla="*/ 0 h 621"/>
                <a:gd name="T40" fmla="*/ 316 w 633"/>
                <a:gd name="T41" fmla="*/ 30 h 621"/>
                <a:gd name="T42" fmla="*/ 316 w 633"/>
                <a:gd name="T43" fmla="*/ 30 h 621"/>
                <a:gd name="T44" fmla="*/ 266 w 633"/>
                <a:gd name="T45" fmla="*/ 80 h 621"/>
                <a:gd name="T46" fmla="*/ 169 w 633"/>
                <a:gd name="T47" fmla="*/ 62 h 621"/>
                <a:gd name="T48" fmla="*/ 167 w 633"/>
                <a:gd name="T49" fmla="*/ 60 h 621"/>
                <a:gd name="T50" fmla="*/ 150 w 633"/>
                <a:gd name="T51" fmla="*/ 45 h 621"/>
                <a:gd name="T52" fmla="*/ 99 w 633"/>
                <a:gd name="T53" fmla="*/ 83 h 621"/>
                <a:gd name="T54" fmla="*/ 114 w 633"/>
                <a:gd name="T55" fmla="*/ 111 h 621"/>
                <a:gd name="T56" fmla="*/ 115 w 633"/>
                <a:gd name="T57" fmla="*/ 114 h 621"/>
                <a:gd name="T58" fmla="*/ 66 w 633"/>
                <a:gd name="T59" fmla="*/ 230 h 621"/>
                <a:gd name="T60" fmla="*/ 29 w 633"/>
                <a:gd name="T61" fmla="*/ 237 h 621"/>
                <a:gd name="T62" fmla="*/ 8 w 633"/>
                <a:gd name="T63" fmla="*/ 237 h 621"/>
                <a:gd name="T64" fmla="*/ 0 w 633"/>
                <a:gd name="T65" fmla="*/ 300 h 621"/>
                <a:gd name="T66" fmla="*/ 26 w 633"/>
                <a:gd name="T67" fmla="*/ 308 h 621"/>
                <a:gd name="T68" fmla="*/ 82 w 633"/>
                <a:gd name="T69" fmla="*/ 359 h 621"/>
                <a:gd name="T70" fmla="*/ 66 w 633"/>
                <a:gd name="T71" fmla="*/ 453 h 621"/>
                <a:gd name="T72" fmla="*/ 46 w 633"/>
                <a:gd name="T73" fmla="*/ 472 h 621"/>
                <a:gd name="T74" fmla="*/ 86 w 633"/>
                <a:gd name="T75" fmla="*/ 523 h 621"/>
                <a:gd name="T76" fmla="*/ 108 w 633"/>
                <a:gd name="T77" fmla="*/ 511 h 621"/>
                <a:gd name="T78" fmla="*/ 109 w 633"/>
                <a:gd name="T79" fmla="*/ 510 h 621"/>
                <a:gd name="T80" fmla="*/ 117 w 633"/>
                <a:gd name="T81" fmla="*/ 507 h 621"/>
                <a:gd name="T82" fmla="*/ 235 w 633"/>
                <a:gd name="T83" fmla="*/ 555 h 621"/>
                <a:gd name="T84" fmla="*/ 242 w 633"/>
                <a:gd name="T85" fmla="*/ 588 h 621"/>
                <a:gd name="T86" fmla="*/ 242 w 633"/>
                <a:gd name="T87" fmla="*/ 588 h 621"/>
                <a:gd name="T88" fmla="*/ 243 w 633"/>
                <a:gd name="T89" fmla="*/ 612 h 621"/>
                <a:gd name="T90" fmla="*/ 307 w 633"/>
                <a:gd name="T91" fmla="*/ 621 h 621"/>
                <a:gd name="T92" fmla="*/ 315 w 633"/>
                <a:gd name="T93" fmla="*/ 596 h 621"/>
                <a:gd name="T94" fmla="*/ 366 w 633"/>
                <a:gd name="T95" fmla="*/ 540 h 621"/>
                <a:gd name="T96" fmla="*/ 461 w 633"/>
                <a:gd name="T97" fmla="*/ 554 h 621"/>
                <a:gd name="T98" fmla="*/ 482 w 633"/>
                <a:gd name="T99" fmla="*/ 574 h 621"/>
                <a:gd name="T100" fmla="*/ 533 w 633"/>
                <a:gd name="T101" fmla="*/ 536 h 621"/>
                <a:gd name="T102" fmla="*/ 518 w 633"/>
                <a:gd name="T103" fmla="*/ 507 h 621"/>
                <a:gd name="T104" fmla="*/ 517 w 633"/>
                <a:gd name="T105" fmla="*/ 506 h 621"/>
                <a:gd name="T106" fmla="*/ 566 w 633"/>
                <a:gd name="T107" fmla="*/ 389 h 621"/>
                <a:gd name="T108" fmla="*/ 598 w 633"/>
                <a:gd name="T109" fmla="*/ 383 h 621"/>
                <a:gd name="T110" fmla="*/ 624 w 633"/>
                <a:gd name="T111" fmla="*/ 382 h 621"/>
                <a:gd name="T112" fmla="*/ 633 w 633"/>
                <a:gd name="T113" fmla="*/ 319 h 621"/>
                <a:gd name="T114" fmla="*/ 604 w 633"/>
                <a:gd name="T115" fmla="*/ 31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3" h="621">
                  <a:moveTo>
                    <a:pt x="423" y="324"/>
                  </a:moveTo>
                  <a:lnTo>
                    <a:pt x="423" y="324"/>
                  </a:lnTo>
                  <a:cubicBezTo>
                    <a:pt x="415" y="382"/>
                    <a:pt x="361" y="422"/>
                    <a:pt x="302" y="415"/>
                  </a:cubicBezTo>
                  <a:cubicBezTo>
                    <a:pt x="243" y="407"/>
                    <a:pt x="201" y="353"/>
                    <a:pt x="209" y="295"/>
                  </a:cubicBezTo>
                  <a:cubicBezTo>
                    <a:pt x="217" y="237"/>
                    <a:pt x="271" y="197"/>
                    <a:pt x="330" y="205"/>
                  </a:cubicBezTo>
                  <a:cubicBezTo>
                    <a:pt x="389" y="212"/>
                    <a:pt x="431" y="266"/>
                    <a:pt x="423" y="324"/>
                  </a:cubicBezTo>
                  <a:close/>
                  <a:moveTo>
                    <a:pt x="604" y="310"/>
                  </a:moveTo>
                  <a:lnTo>
                    <a:pt x="604" y="310"/>
                  </a:lnTo>
                  <a:cubicBezTo>
                    <a:pt x="580" y="302"/>
                    <a:pt x="560" y="285"/>
                    <a:pt x="550" y="261"/>
                  </a:cubicBezTo>
                  <a:cubicBezTo>
                    <a:pt x="537" y="230"/>
                    <a:pt x="543" y="196"/>
                    <a:pt x="562" y="171"/>
                  </a:cubicBezTo>
                  <a:lnTo>
                    <a:pt x="563" y="170"/>
                  </a:lnTo>
                  <a:lnTo>
                    <a:pt x="586" y="147"/>
                  </a:lnTo>
                  <a:lnTo>
                    <a:pt x="547" y="96"/>
                  </a:lnTo>
                  <a:lnTo>
                    <a:pt x="518" y="111"/>
                  </a:lnTo>
                  <a:lnTo>
                    <a:pt x="516" y="112"/>
                  </a:lnTo>
                  <a:cubicBezTo>
                    <a:pt x="470" y="131"/>
                    <a:pt x="417" y="109"/>
                    <a:pt x="398" y="64"/>
                  </a:cubicBezTo>
                  <a:cubicBezTo>
                    <a:pt x="394" y="55"/>
                    <a:pt x="391" y="45"/>
                    <a:pt x="390" y="35"/>
                  </a:cubicBezTo>
                  <a:lnTo>
                    <a:pt x="391" y="34"/>
                  </a:lnTo>
                  <a:lnTo>
                    <a:pt x="390" y="7"/>
                  </a:lnTo>
                  <a:lnTo>
                    <a:pt x="326" y="0"/>
                  </a:lnTo>
                  <a:lnTo>
                    <a:pt x="316" y="30"/>
                  </a:lnTo>
                  <a:lnTo>
                    <a:pt x="316" y="30"/>
                  </a:lnTo>
                  <a:cubicBezTo>
                    <a:pt x="307" y="52"/>
                    <a:pt x="290" y="70"/>
                    <a:pt x="266" y="80"/>
                  </a:cubicBezTo>
                  <a:cubicBezTo>
                    <a:pt x="232" y="94"/>
                    <a:pt x="194" y="86"/>
                    <a:pt x="169" y="62"/>
                  </a:cubicBezTo>
                  <a:lnTo>
                    <a:pt x="167" y="60"/>
                  </a:lnTo>
                  <a:lnTo>
                    <a:pt x="150" y="45"/>
                  </a:lnTo>
                  <a:lnTo>
                    <a:pt x="99" y="83"/>
                  </a:lnTo>
                  <a:lnTo>
                    <a:pt x="114" y="111"/>
                  </a:lnTo>
                  <a:lnTo>
                    <a:pt x="115" y="114"/>
                  </a:lnTo>
                  <a:cubicBezTo>
                    <a:pt x="134" y="159"/>
                    <a:pt x="113" y="211"/>
                    <a:pt x="66" y="230"/>
                  </a:cubicBezTo>
                  <a:cubicBezTo>
                    <a:pt x="54" y="235"/>
                    <a:pt x="43" y="236"/>
                    <a:pt x="29" y="237"/>
                  </a:cubicBezTo>
                  <a:lnTo>
                    <a:pt x="8" y="237"/>
                  </a:lnTo>
                  <a:lnTo>
                    <a:pt x="0" y="300"/>
                  </a:lnTo>
                  <a:lnTo>
                    <a:pt x="26" y="308"/>
                  </a:lnTo>
                  <a:cubicBezTo>
                    <a:pt x="51" y="316"/>
                    <a:pt x="71" y="334"/>
                    <a:pt x="82" y="359"/>
                  </a:cubicBezTo>
                  <a:cubicBezTo>
                    <a:pt x="96" y="392"/>
                    <a:pt x="89" y="428"/>
                    <a:pt x="66" y="453"/>
                  </a:cubicBezTo>
                  <a:lnTo>
                    <a:pt x="46" y="472"/>
                  </a:lnTo>
                  <a:lnTo>
                    <a:pt x="86" y="523"/>
                  </a:lnTo>
                  <a:lnTo>
                    <a:pt x="108" y="511"/>
                  </a:lnTo>
                  <a:lnTo>
                    <a:pt x="109" y="510"/>
                  </a:lnTo>
                  <a:cubicBezTo>
                    <a:pt x="114" y="508"/>
                    <a:pt x="112" y="509"/>
                    <a:pt x="117" y="507"/>
                  </a:cubicBezTo>
                  <a:cubicBezTo>
                    <a:pt x="163" y="488"/>
                    <a:pt x="216" y="509"/>
                    <a:pt x="235" y="555"/>
                  </a:cubicBezTo>
                  <a:cubicBezTo>
                    <a:pt x="240" y="566"/>
                    <a:pt x="242" y="577"/>
                    <a:pt x="242" y="588"/>
                  </a:cubicBezTo>
                  <a:lnTo>
                    <a:pt x="242" y="588"/>
                  </a:lnTo>
                  <a:lnTo>
                    <a:pt x="243" y="612"/>
                  </a:lnTo>
                  <a:lnTo>
                    <a:pt x="307" y="621"/>
                  </a:lnTo>
                  <a:lnTo>
                    <a:pt x="315" y="596"/>
                  </a:lnTo>
                  <a:cubicBezTo>
                    <a:pt x="322" y="572"/>
                    <a:pt x="340" y="550"/>
                    <a:pt x="366" y="540"/>
                  </a:cubicBezTo>
                  <a:cubicBezTo>
                    <a:pt x="399" y="526"/>
                    <a:pt x="435" y="533"/>
                    <a:pt x="461" y="554"/>
                  </a:cubicBezTo>
                  <a:lnTo>
                    <a:pt x="482" y="574"/>
                  </a:lnTo>
                  <a:lnTo>
                    <a:pt x="533" y="536"/>
                  </a:lnTo>
                  <a:lnTo>
                    <a:pt x="518" y="507"/>
                  </a:lnTo>
                  <a:lnTo>
                    <a:pt x="517" y="506"/>
                  </a:lnTo>
                  <a:cubicBezTo>
                    <a:pt x="498" y="460"/>
                    <a:pt x="520" y="408"/>
                    <a:pt x="566" y="389"/>
                  </a:cubicBezTo>
                  <a:cubicBezTo>
                    <a:pt x="576" y="385"/>
                    <a:pt x="587" y="383"/>
                    <a:pt x="598" y="383"/>
                  </a:cubicBezTo>
                  <a:lnTo>
                    <a:pt x="624" y="382"/>
                  </a:lnTo>
                  <a:lnTo>
                    <a:pt x="633" y="319"/>
                  </a:lnTo>
                  <a:lnTo>
                    <a:pt x="604" y="31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sp>
          <p:nvSpPr>
            <p:cNvPr id="31" name="Freeform 33">
              <a:extLst>
                <a:ext uri="{FF2B5EF4-FFF2-40B4-BE49-F238E27FC236}">
                  <a16:creationId xmlns:a16="http://schemas.microsoft.com/office/drawing/2014/main" id="{F0712C51-4275-4723-ABB8-52B6C88D8378}"/>
                </a:ext>
              </a:extLst>
            </p:cNvPr>
            <p:cNvSpPr>
              <a:spLocks noChangeAspect="1" noEditPoints="1"/>
            </p:cNvSpPr>
            <p:nvPr/>
          </p:nvSpPr>
          <p:spPr bwMode="auto">
            <a:xfrm>
              <a:off x="2382756" y="5855842"/>
              <a:ext cx="172460" cy="174267"/>
            </a:xfrm>
            <a:custGeom>
              <a:avLst/>
              <a:gdLst>
                <a:gd name="T0" fmla="*/ 423 w 633"/>
                <a:gd name="T1" fmla="*/ 324 h 621"/>
                <a:gd name="T2" fmla="*/ 423 w 633"/>
                <a:gd name="T3" fmla="*/ 324 h 621"/>
                <a:gd name="T4" fmla="*/ 302 w 633"/>
                <a:gd name="T5" fmla="*/ 415 h 621"/>
                <a:gd name="T6" fmla="*/ 209 w 633"/>
                <a:gd name="T7" fmla="*/ 295 h 621"/>
                <a:gd name="T8" fmla="*/ 330 w 633"/>
                <a:gd name="T9" fmla="*/ 205 h 621"/>
                <a:gd name="T10" fmla="*/ 423 w 633"/>
                <a:gd name="T11" fmla="*/ 324 h 621"/>
                <a:gd name="T12" fmla="*/ 604 w 633"/>
                <a:gd name="T13" fmla="*/ 310 h 621"/>
                <a:gd name="T14" fmla="*/ 604 w 633"/>
                <a:gd name="T15" fmla="*/ 310 h 621"/>
                <a:gd name="T16" fmla="*/ 550 w 633"/>
                <a:gd name="T17" fmla="*/ 261 h 621"/>
                <a:gd name="T18" fmla="*/ 562 w 633"/>
                <a:gd name="T19" fmla="*/ 171 h 621"/>
                <a:gd name="T20" fmla="*/ 563 w 633"/>
                <a:gd name="T21" fmla="*/ 170 h 621"/>
                <a:gd name="T22" fmla="*/ 586 w 633"/>
                <a:gd name="T23" fmla="*/ 147 h 621"/>
                <a:gd name="T24" fmla="*/ 547 w 633"/>
                <a:gd name="T25" fmla="*/ 96 h 621"/>
                <a:gd name="T26" fmla="*/ 518 w 633"/>
                <a:gd name="T27" fmla="*/ 111 h 621"/>
                <a:gd name="T28" fmla="*/ 516 w 633"/>
                <a:gd name="T29" fmla="*/ 112 h 621"/>
                <a:gd name="T30" fmla="*/ 398 w 633"/>
                <a:gd name="T31" fmla="*/ 64 h 621"/>
                <a:gd name="T32" fmla="*/ 390 w 633"/>
                <a:gd name="T33" fmla="*/ 35 h 621"/>
                <a:gd name="T34" fmla="*/ 391 w 633"/>
                <a:gd name="T35" fmla="*/ 34 h 621"/>
                <a:gd name="T36" fmla="*/ 390 w 633"/>
                <a:gd name="T37" fmla="*/ 7 h 621"/>
                <a:gd name="T38" fmla="*/ 326 w 633"/>
                <a:gd name="T39" fmla="*/ 0 h 621"/>
                <a:gd name="T40" fmla="*/ 316 w 633"/>
                <a:gd name="T41" fmla="*/ 30 h 621"/>
                <a:gd name="T42" fmla="*/ 316 w 633"/>
                <a:gd name="T43" fmla="*/ 30 h 621"/>
                <a:gd name="T44" fmla="*/ 266 w 633"/>
                <a:gd name="T45" fmla="*/ 80 h 621"/>
                <a:gd name="T46" fmla="*/ 169 w 633"/>
                <a:gd name="T47" fmla="*/ 62 h 621"/>
                <a:gd name="T48" fmla="*/ 167 w 633"/>
                <a:gd name="T49" fmla="*/ 60 h 621"/>
                <a:gd name="T50" fmla="*/ 150 w 633"/>
                <a:gd name="T51" fmla="*/ 45 h 621"/>
                <a:gd name="T52" fmla="*/ 99 w 633"/>
                <a:gd name="T53" fmla="*/ 83 h 621"/>
                <a:gd name="T54" fmla="*/ 114 w 633"/>
                <a:gd name="T55" fmla="*/ 111 h 621"/>
                <a:gd name="T56" fmla="*/ 115 w 633"/>
                <a:gd name="T57" fmla="*/ 114 h 621"/>
                <a:gd name="T58" fmla="*/ 66 w 633"/>
                <a:gd name="T59" fmla="*/ 230 h 621"/>
                <a:gd name="T60" fmla="*/ 29 w 633"/>
                <a:gd name="T61" fmla="*/ 237 h 621"/>
                <a:gd name="T62" fmla="*/ 8 w 633"/>
                <a:gd name="T63" fmla="*/ 237 h 621"/>
                <a:gd name="T64" fmla="*/ 0 w 633"/>
                <a:gd name="T65" fmla="*/ 300 h 621"/>
                <a:gd name="T66" fmla="*/ 26 w 633"/>
                <a:gd name="T67" fmla="*/ 308 h 621"/>
                <a:gd name="T68" fmla="*/ 82 w 633"/>
                <a:gd name="T69" fmla="*/ 359 h 621"/>
                <a:gd name="T70" fmla="*/ 66 w 633"/>
                <a:gd name="T71" fmla="*/ 453 h 621"/>
                <a:gd name="T72" fmla="*/ 46 w 633"/>
                <a:gd name="T73" fmla="*/ 472 h 621"/>
                <a:gd name="T74" fmla="*/ 86 w 633"/>
                <a:gd name="T75" fmla="*/ 523 h 621"/>
                <a:gd name="T76" fmla="*/ 108 w 633"/>
                <a:gd name="T77" fmla="*/ 511 h 621"/>
                <a:gd name="T78" fmla="*/ 109 w 633"/>
                <a:gd name="T79" fmla="*/ 510 h 621"/>
                <a:gd name="T80" fmla="*/ 117 w 633"/>
                <a:gd name="T81" fmla="*/ 507 h 621"/>
                <a:gd name="T82" fmla="*/ 235 w 633"/>
                <a:gd name="T83" fmla="*/ 555 h 621"/>
                <a:gd name="T84" fmla="*/ 242 w 633"/>
                <a:gd name="T85" fmla="*/ 588 h 621"/>
                <a:gd name="T86" fmla="*/ 242 w 633"/>
                <a:gd name="T87" fmla="*/ 588 h 621"/>
                <a:gd name="T88" fmla="*/ 243 w 633"/>
                <a:gd name="T89" fmla="*/ 612 h 621"/>
                <a:gd name="T90" fmla="*/ 307 w 633"/>
                <a:gd name="T91" fmla="*/ 621 h 621"/>
                <a:gd name="T92" fmla="*/ 315 w 633"/>
                <a:gd name="T93" fmla="*/ 596 h 621"/>
                <a:gd name="T94" fmla="*/ 366 w 633"/>
                <a:gd name="T95" fmla="*/ 540 h 621"/>
                <a:gd name="T96" fmla="*/ 461 w 633"/>
                <a:gd name="T97" fmla="*/ 554 h 621"/>
                <a:gd name="T98" fmla="*/ 482 w 633"/>
                <a:gd name="T99" fmla="*/ 574 h 621"/>
                <a:gd name="T100" fmla="*/ 533 w 633"/>
                <a:gd name="T101" fmla="*/ 536 h 621"/>
                <a:gd name="T102" fmla="*/ 518 w 633"/>
                <a:gd name="T103" fmla="*/ 507 h 621"/>
                <a:gd name="T104" fmla="*/ 517 w 633"/>
                <a:gd name="T105" fmla="*/ 506 h 621"/>
                <a:gd name="T106" fmla="*/ 566 w 633"/>
                <a:gd name="T107" fmla="*/ 389 h 621"/>
                <a:gd name="T108" fmla="*/ 598 w 633"/>
                <a:gd name="T109" fmla="*/ 383 h 621"/>
                <a:gd name="T110" fmla="*/ 624 w 633"/>
                <a:gd name="T111" fmla="*/ 382 h 621"/>
                <a:gd name="T112" fmla="*/ 633 w 633"/>
                <a:gd name="T113" fmla="*/ 319 h 621"/>
                <a:gd name="T114" fmla="*/ 604 w 633"/>
                <a:gd name="T115" fmla="*/ 31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3" h="621">
                  <a:moveTo>
                    <a:pt x="423" y="324"/>
                  </a:moveTo>
                  <a:lnTo>
                    <a:pt x="423" y="324"/>
                  </a:lnTo>
                  <a:cubicBezTo>
                    <a:pt x="415" y="382"/>
                    <a:pt x="361" y="422"/>
                    <a:pt x="302" y="415"/>
                  </a:cubicBezTo>
                  <a:cubicBezTo>
                    <a:pt x="243" y="407"/>
                    <a:pt x="201" y="353"/>
                    <a:pt x="209" y="295"/>
                  </a:cubicBezTo>
                  <a:cubicBezTo>
                    <a:pt x="217" y="237"/>
                    <a:pt x="271" y="197"/>
                    <a:pt x="330" y="205"/>
                  </a:cubicBezTo>
                  <a:cubicBezTo>
                    <a:pt x="389" y="212"/>
                    <a:pt x="431" y="266"/>
                    <a:pt x="423" y="324"/>
                  </a:cubicBezTo>
                  <a:close/>
                  <a:moveTo>
                    <a:pt x="604" y="310"/>
                  </a:moveTo>
                  <a:lnTo>
                    <a:pt x="604" y="310"/>
                  </a:lnTo>
                  <a:cubicBezTo>
                    <a:pt x="580" y="302"/>
                    <a:pt x="560" y="285"/>
                    <a:pt x="550" y="261"/>
                  </a:cubicBezTo>
                  <a:cubicBezTo>
                    <a:pt x="537" y="230"/>
                    <a:pt x="543" y="196"/>
                    <a:pt x="562" y="171"/>
                  </a:cubicBezTo>
                  <a:lnTo>
                    <a:pt x="563" y="170"/>
                  </a:lnTo>
                  <a:lnTo>
                    <a:pt x="586" y="147"/>
                  </a:lnTo>
                  <a:lnTo>
                    <a:pt x="547" y="96"/>
                  </a:lnTo>
                  <a:lnTo>
                    <a:pt x="518" y="111"/>
                  </a:lnTo>
                  <a:lnTo>
                    <a:pt x="516" y="112"/>
                  </a:lnTo>
                  <a:cubicBezTo>
                    <a:pt x="470" y="131"/>
                    <a:pt x="417" y="109"/>
                    <a:pt x="398" y="64"/>
                  </a:cubicBezTo>
                  <a:cubicBezTo>
                    <a:pt x="394" y="55"/>
                    <a:pt x="391" y="45"/>
                    <a:pt x="390" y="35"/>
                  </a:cubicBezTo>
                  <a:lnTo>
                    <a:pt x="391" y="34"/>
                  </a:lnTo>
                  <a:lnTo>
                    <a:pt x="390" y="7"/>
                  </a:lnTo>
                  <a:lnTo>
                    <a:pt x="326" y="0"/>
                  </a:lnTo>
                  <a:lnTo>
                    <a:pt x="316" y="30"/>
                  </a:lnTo>
                  <a:lnTo>
                    <a:pt x="316" y="30"/>
                  </a:lnTo>
                  <a:cubicBezTo>
                    <a:pt x="307" y="52"/>
                    <a:pt x="290" y="70"/>
                    <a:pt x="266" y="80"/>
                  </a:cubicBezTo>
                  <a:cubicBezTo>
                    <a:pt x="232" y="94"/>
                    <a:pt x="194" y="86"/>
                    <a:pt x="169" y="62"/>
                  </a:cubicBezTo>
                  <a:lnTo>
                    <a:pt x="167" y="60"/>
                  </a:lnTo>
                  <a:lnTo>
                    <a:pt x="150" y="45"/>
                  </a:lnTo>
                  <a:lnTo>
                    <a:pt x="99" y="83"/>
                  </a:lnTo>
                  <a:lnTo>
                    <a:pt x="114" y="111"/>
                  </a:lnTo>
                  <a:lnTo>
                    <a:pt x="115" y="114"/>
                  </a:lnTo>
                  <a:cubicBezTo>
                    <a:pt x="134" y="159"/>
                    <a:pt x="113" y="211"/>
                    <a:pt x="66" y="230"/>
                  </a:cubicBezTo>
                  <a:cubicBezTo>
                    <a:pt x="54" y="235"/>
                    <a:pt x="43" y="236"/>
                    <a:pt x="29" y="237"/>
                  </a:cubicBezTo>
                  <a:lnTo>
                    <a:pt x="8" y="237"/>
                  </a:lnTo>
                  <a:lnTo>
                    <a:pt x="0" y="300"/>
                  </a:lnTo>
                  <a:lnTo>
                    <a:pt x="26" y="308"/>
                  </a:lnTo>
                  <a:cubicBezTo>
                    <a:pt x="51" y="316"/>
                    <a:pt x="71" y="334"/>
                    <a:pt x="82" y="359"/>
                  </a:cubicBezTo>
                  <a:cubicBezTo>
                    <a:pt x="96" y="392"/>
                    <a:pt x="89" y="428"/>
                    <a:pt x="66" y="453"/>
                  </a:cubicBezTo>
                  <a:lnTo>
                    <a:pt x="46" y="472"/>
                  </a:lnTo>
                  <a:lnTo>
                    <a:pt x="86" y="523"/>
                  </a:lnTo>
                  <a:lnTo>
                    <a:pt x="108" y="511"/>
                  </a:lnTo>
                  <a:lnTo>
                    <a:pt x="109" y="510"/>
                  </a:lnTo>
                  <a:cubicBezTo>
                    <a:pt x="114" y="508"/>
                    <a:pt x="112" y="509"/>
                    <a:pt x="117" y="507"/>
                  </a:cubicBezTo>
                  <a:cubicBezTo>
                    <a:pt x="163" y="488"/>
                    <a:pt x="216" y="509"/>
                    <a:pt x="235" y="555"/>
                  </a:cubicBezTo>
                  <a:cubicBezTo>
                    <a:pt x="240" y="566"/>
                    <a:pt x="242" y="577"/>
                    <a:pt x="242" y="588"/>
                  </a:cubicBezTo>
                  <a:lnTo>
                    <a:pt x="242" y="588"/>
                  </a:lnTo>
                  <a:lnTo>
                    <a:pt x="243" y="612"/>
                  </a:lnTo>
                  <a:lnTo>
                    <a:pt x="307" y="621"/>
                  </a:lnTo>
                  <a:lnTo>
                    <a:pt x="315" y="596"/>
                  </a:lnTo>
                  <a:cubicBezTo>
                    <a:pt x="322" y="572"/>
                    <a:pt x="340" y="550"/>
                    <a:pt x="366" y="540"/>
                  </a:cubicBezTo>
                  <a:cubicBezTo>
                    <a:pt x="399" y="526"/>
                    <a:pt x="435" y="533"/>
                    <a:pt x="461" y="554"/>
                  </a:cubicBezTo>
                  <a:lnTo>
                    <a:pt x="482" y="574"/>
                  </a:lnTo>
                  <a:lnTo>
                    <a:pt x="533" y="536"/>
                  </a:lnTo>
                  <a:lnTo>
                    <a:pt x="518" y="507"/>
                  </a:lnTo>
                  <a:lnTo>
                    <a:pt x="517" y="506"/>
                  </a:lnTo>
                  <a:cubicBezTo>
                    <a:pt x="498" y="460"/>
                    <a:pt x="520" y="408"/>
                    <a:pt x="566" y="389"/>
                  </a:cubicBezTo>
                  <a:cubicBezTo>
                    <a:pt x="576" y="385"/>
                    <a:pt x="587" y="383"/>
                    <a:pt x="598" y="383"/>
                  </a:cubicBezTo>
                  <a:lnTo>
                    <a:pt x="624" y="382"/>
                  </a:lnTo>
                  <a:lnTo>
                    <a:pt x="633" y="319"/>
                  </a:lnTo>
                  <a:lnTo>
                    <a:pt x="604" y="31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sp>
          <p:nvSpPr>
            <p:cNvPr id="32" name="Freeform 33">
              <a:extLst>
                <a:ext uri="{FF2B5EF4-FFF2-40B4-BE49-F238E27FC236}">
                  <a16:creationId xmlns:a16="http://schemas.microsoft.com/office/drawing/2014/main" id="{EFDBBFA6-55B7-4C3C-917B-926F4C8412ED}"/>
                </a:ext>
              </a:extLst>
            </p:cNvPr>
            <p:cNvSpPr>
              <a:spLocks noChangeAspect="1" noEditPoints="1"/>
            </p:cNvSpPr>
            <p:nvPr/>
          </p:nvSpPr>
          <p:spPr bwMode="auto">
            <a:xfrm>
              <a:off x="2185477" y="5825960"/>
              <a:ext cx="172460" cy="174267"/>
            </a:xfrm>
            <a:custGeom>
              <a:avLst/>
              <a:gdLst>
                <a:gd name="T0" fmla="*/ 423 w 633"/>
                <a:gd name="T1" fmla="*/ 324 h 621"/>
                <a:gd name="T2" fmla="*/ 423 w 633"/>
                <a:gd name="T3" fmla="*/ 324 h 621"/>
                <a:gd name="T4" fmla="*/ 302 w 633"/>
                <a:gd name="T5" fmla="*/ 415 h 621"/>
                <a:gd name="T6" fmla="*/ 209 w 633"/>
                <a:gd name="T7" fmla="*/ 295 h 621"/>
                <a:gd name="T8" fmla="*/ 330 w 633"/>
                <a:gd name="T9" fmla="*/ 205 h 621"/>
                <a:gd name="T10" fmla="*/ 423 w 633"/>
                <a:gd name="T11" fmla="*/ 324 h 621"/>
                <a:gd name="T12" fmla="*/ 604 w 633"/>
                <a:gd name="T13" fmla="*/ 310 h 621"/>
                <a:gd name="T14" fmla="*/ 604 w 633"/>
                <a:gd name="T15" fmla="*/ 310 h 621"/>
                <a:gd name="T16" fmla="*/ 550 w 633"/>
                <a:gd name="T17" fmla="*/ 261 h 621"/>
                <a:gd name="T18" fmla="*/ 562 w 633"/>
                <a:gd name="T19" fmla="*/ 171 h 621"/>
                <a:gd name="T20" fmla="*/ 563 w 633"/>
                <a:gd name="T21" fmla="*/ 170 h 621"/>
                <a:gd name="T22" fmla="*/ 586 w 633"/>
                <a:gd name="T23" fmla="*/ 147 h 621"/>
                <a:gd name="T24" fmla="*/ 547 w 633"/>
                <a:gd name="T25" fmla="*/ 96 h 621"/>
                <a:gd name="T26" fmla="*/ 518 w 633"/>
                <a:gd name="T27" fmla="*/ 111 h 621"/>
                <a:gd name="T28" fmla="*/ 516 w 633"/>
                <a:gd name="T29" fmla="*/ 112 h 621"/>
                <a:gd name="T30" fmla="*/ 398 w 633"/>
                <a:gd name="T31" fmla="*/ 64 h 621"/>
                <a:gd name="T32" fmla="*/ 390 w 633"/>
                <a:gd name="T33" fmla="*/ 35 h 621"/>
                <a:gd name="T34" fmla="*/ 391 w 633"/>
                <a:gd name="T35" fmla="*/ 34 h 621"/>
                <a:gd name="T36" fmla="*/ 390 w 633"/>
                <a:gd name="T37" fmla="*/ 7 h 621"/>
                <a:gd name="T38" fmla="*/ 326 w 633"/>
                <a:gd name="T39" fmla="*/ 0 h 621"/>
                <a:gd name="T40" fmla="*/ 316 w 633"/>
                <a:gd name="T41" fmla="*/ 30 h 621"/>
                <a:gd name="T42" fmla="*/ 316 w 633"/>
                <a:gd name="T43" fmla="*/ 30 h 621"/>
                <a:gd name="T44" fmla="*/ 266 w 633"/>
                <a:gd name="T45" fmla="*/ 80 h 621"/>
                <a:gd name="T46" fmla="*/ 169 w 633"/>
                <a:gd name="T47" fmla="*/ 62 h 621"/>
                <a:gd name="T48" fmla="*/ 167 w 633"/>
                <a:gd name="T49" fmla="*/ 60 h 621"/>
                <a:gd name="T50" fmla="*/ 150 w 633"/>
                <a:gd name="T51" fmla="*/ 45 h 621"/>
                <a:gd name="T52" fmla="*/ 99 w 633"/>
                <a:gd name="T53" fmla="*/ 83 h 621"/>
                <a:gd name="T54" fmla="*/ 114 w 633"/>
                <a:gd name="T55" fmla="*/ 111 h 621"/>
                <a:gd name="T56" fmla="*/ 115 w 633"/>
                <a:gd name="T57" fmla="*/ 114 h 621"/>
                <a:gd name="T58" fmla="*/ 66 w 633"/>
                <a:gd name="T59" fmla="*/ 230 h 621"/>
                <a:gd name="T60" fmla="*/ 29 w 633"/>
                <a:gd name="T61" fmla="*/ 237 h 621"/>
                <a:gd name="T62" fmla="*/ 8 w 633"/>
                <a:gd name="T63" fmla="*/ 237 h 621"/>
                <a:gd name="T64" fmla="*/ 0 w 633"/>
                <a:gd name="T65" fmla="*/ 300 h 621"/>
                <a:gd name="T66" fmla="*/ 26 w 633"/>
                <a:gd name="T67" fmla="*/ 308 h 621"/>
                <a:gd name="T68" fmla="*/ 82 w 633"/>
                <a:gd name="T69" fmla="*/ 359 h 621"/>
                <a:gd name="T70" fmla="*/ 66 w 633"/>
                <a:gd name="T71" fmla="*/ 453 h 621"/>
                <a:gd name="T72" fmla="*/ 46 w 633"/>
                <a:gd name="T73" fmla="*/ 472 h 621"/>
                <a:gd name="T74" fmla="*/ 86 w 633"/>
                <a:gd name="T75" fmla="*/ 523 h 621"/>
                <a:gd name="T76" fmla="*/ 108 w 633"/>
                <a:gd name="T77" fmla="*/ 511 h 621"/>
                <a:gd name="T78" fmla="*/ 109 w 633"/>
                <a:gd name="T79" fmla="*/ 510 h 621"/>
                <a:gd name="T80" fmla="*/ 117 w 633"/>
                <a:gd name="T81" fmla="*/ 507 h 621"/>
                <a:gd name="T82" fmla="*/ 235 w 633"/>
                <a:gd name="T83" fmla="*/ 555 h 621"/>
                <a:gd name="T84" fmla="*/ 242 w 633"/>
                <a:gd name="T85" fmla="*/ 588 h 621"/>
                <a:gd name="T86" fmla="*/ 242 w 633"/>
                <a:gd name="T87" fmla="*/ 588 h 621"/>
                <a:gd name="T88" fmla="*/ 243 w 633"/>
                <a:gd name="T89" fmla="*/ 612 h 621"/>
                <a:gd name="T90" fmla="*/ 307 w 633"/>
                <a:gd name="T91" fmla="*/ 621 h 621"/>
                <a:gd name="T92" fmla="*/ 315 w 633"/>
                <a:gd name="T93" fmla="*/ 596 h 621"/>
                <a:gd name="T94" fmla="*/ 366 w 633"/>
                <a:gd name="T95" fmla="*/ 540 h 621"/>
                <a:gd name="T96" fmla="*/ 461 w 633"/>
                <a:gd name="T97" fmla="*/ 554 h 621"/>
                <a:gd name="T98" fmla="*/ 482 w 633"/>
                <a:gd name="T99" fmla="*/ 574 h 621"/>
                <a:gd name="T100" fmla="*/ 533 w 633"/>
                <a:gd name="T101" fmla="*/ 536 h 621"/>
                <a:gd name="T102" fmla="*/ 518 w 633"/>
                <a:gd name="T103" fmla="*/ 507 h 621"/>
                <a:gd name="T104" fmla="*/ 517 w 633"/>
                <a:gd name="T105" fmla="*/ 506 h 621"/>
                <a:gd name="T106" fmla="*/ 566 w 633"/>
                <a:gd name="T107" fmla="*/ 389 h 621"/>
                <a:gd name="T108" fmla="*/ 598 w 633"/>
                <a:gd name="T109" fmla="*/ 383 h 621"/>
                <a:gd name="T110" fmla="*/ 624 w 633"/>
                <a:gd name="T111" fmla="*/ 382 h 621"/>
                <a:gd name="T112" fmla="*/ 633 w 633"/>
                <a:gd name="T113" fmla="*/ 319 h 621"/>
                <a:gd name="T114" fmla="*/ 604 w 633"/>
                <a:gd name="T115" fmla="*/ 31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33" h="621">
                  <a:moveTo>
                    <a:pt x="423" y="324"/>
                  </a:moveTo>
                  <a:lnTo>
                    <a:pt x="423" y="324"/>
                  </a:lnTo>
                  <a:cubicBezTo>
                    <a:pt x="415" y="382"/>
                    <a:pt x="361" y="422"/>
                    <a:pt x="302" y="415"/>
                  </a:cubicBezTo>
                  <a:cubicBezTo>
                    <a:pt x="243" y="407"/>
                    <a:pt x="201" y="353"/>
                    <a:pt x="209" y="295"/>
                  </a:cubicBezTo>
                  <a:cubicBezTo>
                    <a:pt x="217" y="237"/>
                    <a:pt x="271" y="197"/>
                    <a:pt x="330" y="205"/>
                  </a:cubicBezTo>
                  <a:cubicBezTo>
                    <a:pt x="389" y="212"/>
                    <a:pt x="431" y="266"/>
                    <a:pt x="423" y="324"/>
                  </a:cubicBezTo>
                  <a:close/>
                  <a:moveTo>
                    <a:pt x="604" y="310"/>
                  </a:moveTo>
                  <a:lnTo>
                    <a:pt x="604" y="310"/>
                  </a:lnTo>
                  <a:cubicBezTo>
                    <a:pt x="580" y="302"/>
                    <a:pt x="560" y="285"/>
                    <a:pt x="550" y="261"/>
                  </a:cubicBezTo>
                  <a:cubicBezTo>
                    <a:pt x="537" y="230"/>
                    <a:pt x="543" y="196"/>
                    <a:pt x="562" y="171"/>
                  </a:cubicBezTo>
                  <a:lnTo>
                    <a:pt x="563" y="170"/>
                  </a:lnTo>
                  <a:lnTo>
                    <a:pt x="586" y="147"/>
                  </a:lnTo>
                  <a:lnTo>
                    <a:pt x="547" y="96"/>
                  </a:lnTo>
                  <a:lnTo>
                    <a:pt x="518" y="111"/>
                  </a:lnTo>
                  <a:lnTo>
                    <a:pt x="516" y="112"/>
                  </a:lnTo>
                  <a:cubicBezTo>
                    <a:pt x="470" y="131"/>
                    <a:pt x="417" y="109"/>
                    <a:pt x="398" y="64"/>
                  </a:cubicBezTo>
                  <a:cubicBezTo>
                    <a:pt x="394" y="55"/>
                    <a:pt x="391" y="45"/>
                    <a:pt x="390" y="35"/>
                  </a:cubicBezTo>
                  <a:lnTo>
                    <a:pt x="391" y="34"/>
                  </a:lnTo>
                  <a:lnTo>
                    <a:pt x="390" y="7"/>
                  </a:lnTo>
                  <a:lnTo>
                    <a:pt x="326" y="0"/>
                  </a:lnTo>
                  <a:lnTo>
                    <a:pt x="316" y="30"/>
                  </a:lnTo>
                  <a:lnTo>
                    <a:pt x="316" y="30"/>
                  </a:lnTo>
                  <a:cubicBezTo>
                    <a:pt x="307" y="52"/>
                    <a:pt x="290" y="70"/>
                    <a:pt x="266" y="80"/>
                  </a:cubicBezTo>
                  <a:cubicBezTo>
                    <a:pt x="232" y="94"/>
                    <a:pt x="194" y="86"/>
                    <a:pt x="169" y="62"/>
                  </a:cubicBezTo>
                  <a:lnTo>
                    <a:pt x="167" y="60"/>
                  </a:lnTo>
                  <a:lnTo>
                    <a:pt x="150" y="45"/>
                  </a:lnTo>
                  <a:lnTo>
                    <a:pt x="99" y="83"/>
                  </a:lnTo>
                  <a:lnTo>
                    <a:pt x="114" y="111"/>
                  </a:lnTo>
                  <a:lnTo>
                    <a:pt x="115" y="114"/>
                  </a:lnTo>
                  <a:cubicBezTo>
                    <a:pt x="134" y="159"/>
                    <a:pt x="113" y="211"/>
                    <a:pt x="66" y="230"/>
                  </a:cubicBezTo>
                  <a:cubicBezTo>
                    <a:pt x="54" y="235"/>
                    <a:pt x="43" y="236"/>
                    <a:pt x="29" y="237"/>
                  </a:cubicBezTo>
                  <a:lnTo>
                    <a:pt x="8" y="237"/>
                  </a:lnTo>
                  <a:lnTo>
                    <a:pt x="0" y="300"/>
                  </a:lnTo>
                  <a:lnTo>
                    <a:pt x="26" y="308"/>
                  </a:lnTo>
                  <a:cubicBezTo>
                    <a:pt x="51" y="316"/>
                    <a:pt x="71" y="334"/>
                    <a:pt x="82" y="359"/>
                  </a:cubicBezTo>
                  <a:cubicBezTo>
                    <a:pt x="96" y="392"/>
                    <a:pt x="89" y="428"/>
                    <a:pt x="66" y="453"/>
                  </a:cubicBezTo>
                  <a:lnTo>
                    <a:pt x="46" y="472"/>
                  </a:lnTo>
                  <a:lnTo>
                    <a:pt x="86" y="523"/>
                  </a:lnTo>
                  <a:lnTo>
                    <a:pt x="108" y="511"/>
                  </a:lnTo>
                  <a:lnTo>
                    <a:pt x="109" y="510"/>
                  </a:lnTo>
                  <a:cubicBezTo>
                    <a:pt x="114" y="508"/>
                    <a:pt x="112" y="509"/>
                    <a:pt x="117" y="507"/>
                  </a:cubicBezTo>
                  <a:cubicBezTo>
                    <a:pt x="163" y="488"/>
                    <a:pt x="216" y="509"/>
                    <a:pt x="235" y="555"/>
                  </a:cubicBezTo>
                  <a:cubicBezTo>
                    <a:pt x="240" y="566"/>
                    <a:pt x="242" y="577"/>
                    <a:pt x="242" y="588"/>
                  </a:cubicBezTo>
                  <a:lnTo>
                    <a:pt x="242" y="588"/>
                  </a:lnTo>
                  <a:lnTo>
                    <a:pt x="243" y="612"/>
                  </a:lnTo>
                  <a:lnTo>
                    <a:pt x="307" y="621"/>
                  </a:lnTo>
                  <a:lnTo>
                    <a:pt x="315" y="596"/>
                  </a:lnTo>
                  <a:cubicBezTo>
                    <a:pt x="322" y="572"/>
                    <a:pt x="340" y="550"/>
                    <a:pt x="366" y="540"/>
                  </a:cubicBezTo>
                  <a:cubicBezTo>
                    <a:pt x="399" y="526"/>
                    <a:pt x="435" y="533"/>
                    <a:pt x="461" y="554"/>
                  </a:cubicBezTo>
                  <a:lnTo>
                    <a:pt x="482" y="574"/>
                  </a:lnTo>
                  <a:lnTo>
                    <a:pt x="533" y="536"/>
                  </a:lnTo>
                  <a:lnTo>
                    <a:pt x="518" y="507"/>
                  </a:lnTo>
                  <a:lnTo>
                    <a:pt x="517" y="506"/>
                  </a:lnTo>
                  <a:cubicBezTo>
                    <a:pt x="498" y="460"/>
                    <a:pt x="520" y="408"/>
                    <a:pt x="566" y="389"/>
                  </a:cubicBezTo>
                  <a:cubicBezTo>
                    <a:pt x="576" y="385"/>
                    <a:pt x="587" y="383"/>
                    <a:pt x="598" y="383"/>
                  </a:cubicBezTo>
                  <a:lnTo>
                    <a:pt x="624" y="382"/>
                  </a:lnTo>
                  <a:lnTo>
                    <a:pt x="633" y="319"/>
                  </a:lnTo>
                  <a:lnTo>
                    <a:pt x="604" y="31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Verdana"/>
                <a:ea typeface="+mn-ea"/>
                <a:cs typeface="+mn-cs"/>
              </a:endParaRPr>
            </a:p>
          </p:txBody>
        </p:sp>
      </p:grpSp>
      <p:sp>
        <p:nvSpPr>
          <p:cNvPr id="37" name="Rectangle 36">
            <a:extLst>
              <a:ext uri="{FF2B5EF4-FFF2-40B4-BE49-F238E27FC236}">
                <a16:creationId xmlns:a16="http://schemas.microsoft.com/office/drawing/2014/main" id="{4E270674-F9DB-4E8F-97D0-B5B5C08B1B84}"/>
              </a:ext>
            </a:extLst>
          </p:cNvPr>
          <p:cNvSpPr/>
          <p:nvPr/>
        </p:nvSpPr>
        <p:spPr>
          <a:xfrm>
            <a:off x="737605" y="1953077"/>
            <a:ext cx="3599247" cy="461665"/>
          </a:xfrm>
          <a:prstGeom prst="rect">
            <a:avLst/>
          </a:prstGeom>
        </p:spPr>
        <p:txBody>
          <a:bodyPr wrap="square" lIns="0" tIns="0" rIns="0" bIns="0" anchor="t">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ro-RO" sz="1000" b="1" i="0" u="none" strike="noStrike" kern="1200" cap="none" spc="0" normalizeH="0" baseline="0" noProof="0" dirty="0">
                <a:ln>
                  <a:noFill/>
                </a:ln>
                <a:solidFill>
                  <a:srgbClr val="0097A9"/>
                </a:solidFill>
                <a:effectLst/>
                <a:uLnTx/>
                <a:uFillTx/>
                <a:latin typeface="Verdana"/>
                <a:ea typeface="+mn-ea"/>
                <a:cs typeface="+mn-cs"/>
              </a:rPr>
              <a:t>Stadiul programului:</a:t>
            </a:r>
            <a:br>
              <a:rPr kumimoji="0" lang="en-US" sz="1000" b="1" i="0" u="none" strike="noStrike" kern="1200" cap="none" spc="0" normalizeH="0" baseline="0" noProof="0" dirty="0">
                <a:ln>
                  <a:noFill/>
                </a:ln>
                <a:solidFill>
                  <a:prstClr val="black"/>
                </a:solidFill>
                <a:effectLst/>
                <a:uLnTx/>
                <a:uFillTx/>
                <a:latin typeface="Verdana"/>
                <a:ea typeface="+mn-ea"/>
                <a:cs typeface="+mn-cs"/>
              </a:rPr>
            </a:br>
            <a:r>
              <a:rPr lang="en-US" sz="1000" b="1" dirty="0" err="1">
                <a:solidFill>
                  <a:srgbClr val="0097A9"/>
                </a:solidFill>
                <a:latin typeface="Verdana"/>
              </a:rPr>
              <a:t>Aprobat</a:t>
            </a:r>
            <a:r>
              <a:rPr lang="en-US" sz="1000" b="1" dirty="0">
                <a:solidFill>
                  <a:srgbClr val="0097A9"/>
                </a:solidFill>
                <a:latin typeface="Verdana"/>
              </a:rPr>
              <a:t> la data de 14.12.2022 </a:t>
            </a:r>
            <a:endParaRPr kumimoji="0" lang="ro-RO" sz="1000" b="0" i="0" u="none" strike="noStrike" kern="1200" cap="none" spc="0" normalizeH="0" baseline="0" noProof="0" dirty="0">
              <a:ln>
                <a:noFill/>
              </a:ln>
              <a:solidFill>
                <a:prstClr val="black"/>
              </a:solidFill>
              <a:effectLst/>
              <a:uLnTx/>
              <a:uFillTx/>
              <a:latin typeface="Verdana"/>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Verdana"/>
              <a:ea typeface="+mn-ea"/>
              <a:cs typeface="+mn-cs"/>
            </a:endParaRPr>
          </a:p>
        </p:txBody>
      </p:sp>
      <p:sp>
        <p:nvSpPr>
          <p:cNvPr id="38" name="Rectangle 37">
            <a:extLst>
              <a:ext uri="{FF2B5EF4-FFF2-40B4-BE49-F238E27FC236}">
                <a16:creationId xmlns:a16="http://schemas.microsoft.com/office/drawing/2014/main" id="{C6DE242E-B82B-4508-9365-DC852DF12469}"/>
              </a:ext>
            </a:extLst>
          </p:cNvPr>
          <p:cNvSpPr/>
          <p:nvPr/>
        </p:nvSpPr>
        <p:spPr>
          <a:xfrm>
            <a:off x="8066823" y="1763489"/>
            <a:ext cx="3838719" cy="4424288"/>
          </a:xfrm>
          <a:prstGeom prst="rect">
            <a:avLst/>
          </a:prstGeom>
        </p:spPr>
        <p:txBody>
          <a:bodyPr wrap="square" lIns="0" tIns="0" rIns="0" bIns="0" anchor="t">
            <a:spAutoFit/>
          </a:bodyPr>
          <a:lstStyle/>
          <a:p>
            <a:pPr algn="just">
              <a:defRPr/>
            </a:pPr>
            <a:r>
              <a:rPr kumimoji="0" lang="ro-RO" sz="1000" b="1" i="0" u="none" strike="noStrike" kern="1200" cap="none" spc="0" normalizeH="0" baseline="0" noProof="0" dirty="0">
                <a:ln>
                  <a:noFill/>
                </a:ln>
                <a:solidFill>
                  <a:srgbClr val="0097A9"/>
                </a:solidFill>
                <a:effectLst/>
                <a:uLnTx/>
                <a:uFillTx/>
                <a:latin typeface="Verdana"/>
                <a:ea typeface="+mn-ea"/>
                <a:cs typeface="+mn-cs"/>
              </a:rPr>
              <a:t>Condiții favorizante</a:t>
            </a:r>
          </a:p>
          <a:p>
            <a:pPr algn="just">
              <a:defRPr/>
            </a:pPr>
            <a:endParaRPr kumimoji="0" lang="ro-RO" sz="1000" b="1" i="0" u="none" strike="noStrike" kern="1200" cap="none" spc="0" normalizeH="0" baseline="0" noProof="0" dirty="0">
              <a:ln>
                <a:noFill/>
              </a:ln>
              <a:solidFill>
                <a:srgbClr val="0097A9"/>
              </a:solidFill>
              <a:effectLst/>
              <a:uLnTx/>
              <a:uFillTx/>
              <a:latin typeface="Verdana"/>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ro-RO" sz="1000" b="1" i="0" u="none" strike="noStrike" kern="1200" cap="none" spc="0" normalizeH="0" baseline="0" noProof="0" dirty="0">
                <a:ln>
                  <a:noFill/>
                </a:ln>
                <a:solidFill>
                  <a:srgbClr val="0097A9"/>
                </a:solidFill>
                <a:effectLst/>
                <a:uLnTx/>
                <a:uFillTx/>
                <a:latin typeface="Verdana"/>
              </a:rPr>
              <a:t>Condiții orizontale: </a:t>
            </a:r>
          </a:p>
          <a:p>
            <a:pPr marL="171450" marR="0" lvl="0" indent="-171450" algn="just"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ro-RO" sz="1000" dirty="0">
                <a:solidFill>
                  <a:prstClr val="black"/>
                </a:solidFill>
                <a:latin typeface="Verdana"/>
              </a:rPr>
              <a:t>Achiziții publice/ajutor de stat/Carta Drepturilor fundamentate a UE/Convenția ONU privind drepturile persoanelor cu handicap</a:t>
            </a:r>
          </a:p>
          <a:p>
            <a:pPr marL="171450" indent="-171450" algn="just">
              <a:spcAft>
                <a:spcPts val="300"/>
              </a:spcAft>
              <a:buFont typeface="Wingdings" panose="05000000000000000000" pitchFamily="2" charset="2"/>
              <a:buChar char="Ø"/>
              <a:defRPr/>
            </a:pPr>
            <a:r>
              <a:rPr lang="ro-RO" sz="1000" b="1" dirty="0">
                <a:solidFill>
                  <a:srgbClr val="0097A9"/>
                </a:solidFill>
                <a:latin typeface="Verdana"/>
              </a:rPr>
              <a:t>Condiții tematice: </a:t>
            </a:r>
          </a:p>
          <a:p>
            <a:pPr marL="171450" marR="0" lvl="0" indent="-1714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ro-RO" sz="1000" i="0" u="none" strike="noStrike" kern="1200" cap="none" spc="0" normalizeH="0" baseline="0" noProof="0" dirty="0">
                <a:ln>
                  <a:noFill/>
                </a:ln>
                <a:solidFill>
                  <a:prstClr val="black"/>
                </a:solidFill>
                <a:effectLst/>
                <a:uLnTx/>
                <a:uFillTx/>
                <a:latin typeface="Verdana"/>
              </a:rPr>
              <a:t>Cadru de politică strategic pentru politicile active din domeniul pieței muncii</a:t>
            </a:r>
            <a:endParaRPr kumimoji="0" lang="ro-RO" sz="1000" i="1" u="none" strike="noStrike" kern="1200" cap="none" spc="0" normalizeH="0" baseline="0" noProof="0" dirty="0">
              <a:ln>
                <a:noFill/>
              </a:ln>
              <a:solidFill>
                <a:prstClr val="black"/>
              </a:solidFill>
              <a:effectLst/>
              <a:uLnTx/>
              <a:uFillTx/>
              <a:latin typeface="Verdana"/>
            </a:endParaRPr>
          </a:p>
          <a:p>
            <a:pPr marL="171450" marR="0" lvl="0" indent="-1714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ro-RO" sz="1000" dirty="0">
                <a:solidFill>
                  <a:prstClr val="black"/>
                </a:solidFill>
                <a:latin typeface="Verdana"/>
              </a:rPr>
              <a:t>Cadrul strategic național pentru egalitatea de gen</a:t>
            </a:r>
            <a:endParaRPr kumimoji="0" lang="ro-RO" sz="1000" i="1" u="none" strike="noStrike" kern="1200" cap="none" spc="0" normalizeH="0" baseline="0" noProof="0" dirty="0">
              <a:ln>
                <a:noFill/>
              </a:ln>
              <a:solidFill>
                <a:prstClr val="black"/>
              </a:solidFill>
              <a:effectLst/>
              <a:uLnTx/>
              <a:uFillTx/>
              <a:latin typeface="Verdana"/>
            </a:endParaRPr>
          </a:p>
          <a:p>
            <a:pPr marL="171450" marR="0" lvl="0" indent="-1714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ro-RO" sz="1000" noProof="0" dirty="0">
                <a:solidFill>
                  <a:prstClr val="black"/>
                </a:solidFill>
                <a:latin typeface="Verdana"/>
              </a:rPr>
              <a:t>Un cadru de politică strategic pentru sistemul de educație și formare, la toate nivelurile</a:t>
            </a:r>
            <a:endParaRPr lang="ro-RO" sz="1000" i="1" noProof="0" dirty="0">
              <a:solidFill>
                <a:prstClr val="black"/>
              </a:solidFill>
              <a:latin typeface="Verdana"/>
            </a:endParaRPr>
          </a:p>
          <a:p>
            <a:pPr marL="171450" marR="0" lvl="0" indent="-1714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ro-RO" sz="1000" dirty="0">
                <a:solidFill>
                  <a:prstClr val="black"/>
                </a:solidFill>
                <a:latin typeface="Verdana"/>
              </a:rPr>
              <a:t>Cadru de politică strategic național pentru incluziune socială și reducerea sărăciei</a:t>
            </a:r>
            <a:endParaRPr kumimoji="0" lang="ro-RO" sz="1000" i="1" u="none" strike="noStrike" kern="1200" cap="none" spc="0" normalizeH="0" baseline="0" noProof="0" dirty="0">
              <a:ln>
                <a:noFill/>
              </a:ln>
              <a:solidFill>
                <a:prstClr val="black"/>
              </a:solidFill>
              <a:effectLst/>
              <a:uLnTx/>
              <a:uFillTx/>
              <a:latin typeface="Verdana"/>
            </a:endParaRPr>
          </a:p>
          <a:p>
            <a:pPr marL="171450" indent="-171450" algn="just">
              <a:spcAft>
                <a:spcPts val="300"/>
              </a:spcAft>
              <a:buFont typeface="Arial" panose="020B0604020202020204" pitchFamily="34" charset="0"/>
              <a:buChar char="•"/>
              <a:defRPr/>
            </a:pPr>
            <a:r>
              <a:rPr lang="ro-RO" sz="1000" noProof="0" dirty="0">
                <a:solidFill>
                  <a:prstClr val="black"/>
                </a:solidFill>
                <a:latin typeface="Verdana"/>
              </a:rPr>
              <a:t>Un cadru de politică strategic național privind incluziunea romilor</a:t>
            </a:r>
            <a:endParaRPr lang="ro-RO" sz="1000" i="1" dirty="0">
              <a:solidFill>
                <a:prstClr val="black"/>
              </a:solidFill>
              <a:latin typeface="Verdana"/>
            </a:endParaRPr>
          </a:p>
          <a:p>
            <a:pPr marL="171450" indent="-171450" algn="just">
              <a:spcAft>
                <a:spcPts val="300"/>
              </a:spcAft>
              <a:buFont typeface="Arial" panose="020B0604020202020204" pitchFamily="34" charset="0"/>
              <a:buChar char="•"/>
              <a:defRPr/>
            </a:pPr>
            <a:r>
              <a:rPr lang="ro-RO" sz="1000" dirty="0">
                <a:solidFill>
                  <a:prstClr val="black"/>
                </a:solidFill>
                <a:latin typeface="Verdana"/>
              </a:rPr>
              <a:t>Un cadru de politică strategic pentru asistență medicală și îngrijire pe termen lung</a:t>
            </a:r>
            <a:endParaRPr kumimoji="0" lang="ro-RO" sz="1000" i="1" u="none" strike="noStrike" kern="1200" cap="none" spc="0" normalizeH="0" baseline="0" noProof="0" dirty="0">
              <a:ln>
                <a:noFill/>
              </a:ln>
              <a:solidFill>
                <a:prstClr val="black"/>
              </a:solidFill>
              <a:effectLst/>
              <a:uLnTx/>
              <a:uFillTx/>
              <a:latin typeface="Verdana"/>
            </a:endParaRPr>
          </a:p>
          <a:p>
            <a:pPr marL="171450" indent="-171450" algn="just">
              <a:spcAft>
                <a:spcPts val="300"/>
              </a:spcAft>
              <a:buFont typeface="Arial" panose="020B0604020202020204" pitchFamily="34" charset="0"/>
              <a:buChar char="•"/>
              <a:defRPr/>
            </a:pPr>
            <a:endParaRPr lang="ro-RO" sz="1000" b="1" dirty="0">
              <a:solidFill>
                <a:prstClr val="black"/>
              </a:solidFill>
              <a:latin typeface="Verdana"/>
            </a:endParaRPr>
          </a:p>
          <a:p>
            <a:pPr marL="171450" marR="0" lvl="0" indent="-171450" algn="just"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endParaRPr lang="ro-RO" sz="1000" b="1" noProof="0" dirty="0">
              <a:solidFill>
                <a:prstClr val="black"/>
              </a:solidFill>
              <a:latin typeface="Verdana"/>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ro-RO" sz="1000" dirty="0">
              <a:solidFill>
                <a:prstClr val="black"/>
              </a:solidFill>
              <a:latin typeface="Verdana"/>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o-RO" sz="10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ro-RO" sz="1000" dirty="0">
              <a:solidFill>
                <a:prstClr val="black"/>
              </a:solidFill>
              <a:latin typeface="Verdana"/>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o-RO" sz="10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ro-RO" sz="1000" dirty="0">
              <a:solidFill>
                <a:prstClr val="black"/>
              </a:solidFill>
              <a:latin typeface="Verdana"/>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ro-RO" sz="1000" b="0" i="0" u="none" strike="noStrike" kern="1200" cap="none" spc="0" normalizeH="0" baseline="0" noProof="0" dirty="0">
                <a:ln>
                  <a:noFill/>
                </a:ln>
                <a:solidFill>
                  <a:prstClr val="black"/>
                </a:solidFill>
                <a:effectLst/>
                <a:uLnTx/>
                <a:uFillTx/>
                <a:latin typeface="Verdana"/>
                <a:ea typeface="+mn-ea"/>
                <a:cs typeface="+mn-cs"/>
              </a:rPr>
              <a:t> </a:t>
            </a:r>
          </a:p>
        </p:txBody>
      </p:sp>
      <p:pic>
        <p:nvPicPr>
          <p:cNvPr id="4" name="Picture 3">
            <a:extLst>
              <a:ext uri="{FF2B5EF4-FFF2-40B4-BE49-F238E27FC236}">
                <a16:creationId xmlns:a16="http://schemas.microsoft.com/office/drawing/2014/main" id="{A363B0CA-6B05-9178-D1AF-097CF881907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6" name="Imagine 15">
            <a:extLst>
              <a:ext uri="{FF2B5EF4-FFF2-40B4-BE49-F238E27FC236}">
                <a16:creationId xmlns:a16="http://schemas.microsoft.com/office/drawing/2014/main" id="{613FAA79-2E54-CDE4-DDC1-2C10D647C6BC}"/>
              </a:ext>
            </a:extLst>
          </p:cNvPr>
          <p:cNvPicPr>
            <a:picLocks noChangeAspect="1"/>
          </p:cNvPicPr>
          <p:nvPr/>
        </p:nvPicPr>
        <p:blipFill>
          <a:blip r:embed="rId3"/>
          <a:stretch>
            <a:fillRect/>
          </a:stretch>
        </p:blipFill>
        <p:spPr>
          <a:xfrm>
            <a:off x="10475650" y="66144"/>
            <a:ext cx="898934" cy="957401"/>
          </a:xfrm>
          <a:prstGeom prst="rect">
            <a:avLst/>
          </a:prstGeom>
        </p:spPr>
      </p:pic>
      <p:pic>
        <p:nvPicPr>
          <p:cNvPr id="7" name="Imagine 1">
            <a:extLst>
              <a:ext uri="{FF2B5EF4-FFF2-40B4-BE49-F238E27FC236}">
                <a16:creationId xmlns:a16="http://schemas.microsoft.com/office/drawing/2014/main" id="{7EB54700-3891-C79A-83D4-6B727264FA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
        <p:nvSpPr>
          <p:cNvPr id="11" name="Rectangle 10">
            <a:extLst>
              <a:ext uri="{FF2B5EF4-FFF2-40B4-BE49-F238E27FC236}">
                <a16:creationId xmlns:a16="http://schemas.microsoft.com/office/drawing/2014/main" id="{6388F026-E194-AD49-2557-BB0E52A845F1}"/>
              </a:ext>
            </a:extLst>
          </p:cNvPr>
          <p:cNvSpPr/>
          <p:nvPr/>
        </p:nvSpPr>
        <p:spPr>
          <a:xfrm>
            <a:off x="256448" y="3357827"/>
            <a:ext cx="4645541" cy="3031599"/>
          </a:xfrm>
          <a:prstGeom prst="rect">
            <a:avLst/>
          </a:prstGeom>
        </p:spPr>
        <p:txBody>
          <a:bodyPr wrap="square" lIns="0" tIns="0" rIns="0" bIns="0" anchor="t">
            <a:spAutoFit/>
          </a:bodyPr>
          <a:lstStyle/>
          <a:p>
            <a:pPr algn="just">
              <a:spcAft>
                <a:spcPts val="300"/>
              </a:spcAft>
              <a:defRPr/>
            </a:pPr>
            <a:r>
              <a:rPr lang="ro-RO" sz="1000" b="1" dirty="0">
                <a:solidFill>
                  <a:srgbClr val="0097A9"/>
                </a:solidFill>
                <a:latin typeface="Verdana"/>
              </a:rPr>
              <a:t>Intervenții strategice:</a:t>
            </a:r>
            <a:endParaRPr lang="ro-RO" sz="1000" b="1" dirty="0">
              <a:solidFill>
                <a:prstClr val="black"/>
              </a:solidFill>
              <a:latin typeface="Verdana"/>
            </a:endParaRPr>
          </a:p>
          <a:p>
            <a:pPr marL="171450" indent="-171450" algn="just">
              <a:spcAft>
                <a:spcPts val="300"/>
              </a:spcAft>
              <a:buFont typeface="Arial" panose="020B0604020202020204" pitchFamily="34" charset="0"/>
              <a:buChar char="•"/>
              <a:defRPr/>
            </a:pPr>
            <a:r>
              <a:rPr lang="ro-RO" sz="1000" dirty="0">
                <a:solidFill>
                  <a:prstClr val="black"/>
                </a:solidFill>
                <a:latin typeface="Verdana"/>
              </a:rPr>
              <a:t>Sprijinirea comunităților rurale fără acces sau cu acces limitat la serviciile sociale; </a:t>
            </a:r>
          </a:p>
          <a:p>
            <a:pPr marL="171450" indent="-171450" algn="just">
              <a:spcAft>
                <a:spcPts val="300"/>
              </a:spcAft>
              <a:buFont typeface="Arial" panose="020B0604020202020204" pitchFamily="34" charset="0"/>
              <a:buChar char="•"/>
              <a:defRPr/>
            </a:pPr>
            <a:r>
              <a:rPr lang="ro-RO" sz="1000" dirty="0">
                <a:solidFill>
                  <a:prstClr val="black"/>
                </a:solidFill>
                <a:latin typeface="Verdana"/>
              </a:rPr>
              <a:t>Furnizarea serviciilor de recuperare medicala pentru persoanele cu dizabilități și veteranii de război cu dizabilități și SSPT; </a:t>
            </a:r>
          </a:p>
          <a:p>
            <a:pPr marL="171450" indent="-171450" algn="just">
              <a:spcAft>
                <a:spcPts val="300"/>
              </a:spcAft>
              <a:buFont typeface="Arial" panose="020B0604020202020204" pitchFamily="34" charset="0"/>
              <a:buChar char="•"/>
              <a:defRPr/>
            </a:pPr>
            <a:r>
              <a:rPr lang="ro-RO" sz="1000" dirty="0">
                <a:solidFill>
                  <a:prstClr val="black"/>
                </a:solidFill>
                <a:latin typeface="Verdana"/>
              </a:rPr>
              <a:t>Formarea și asigurarea salarizării APP la nivel </a:t>
            </a:r>
            <a:r>
              <a:rPr lang="ro-RO" sz="1000" dirty="0" err="1">
                <a:solidFill>
                  <a:prstClr val="black"/>
                </a:solidFill>
                <a:latin typeface="Verdana"/>
              </a:rPr>
              <a:t>national</a:t>
            </a:r>
            <a:r>
              <a:rPr lang="ro-RO" sz="1000" dirty="0">
                <a:solidFill>
                  <a:prstClr val="black"/>
                </a:solidFill>
                <a:latin typeface="Verdana"/>
              </a:rPr>
              <a:t> și crearea și dezvoltarea la nivel </a:t>
            </a:r>
            <a:r>
              <a:rPr lang="ro-RO" sz="1000" dirty="0" err="1">
                <a:solidFill>
                  <a:prstClr val="black"/>
                </a:solidFill>
                <a:latin typeface="Verdana"/>
              </a:rPr>
              <a:t>national</a:t>
            </a:r>
            <a:r>
              <a:rPr lang="ro-RO" sz="1000" dirty="0">
                <a:solidFill>
                  <a:prstClr val="black"/>
                </a:solidFill>
                <a:latin typeface="Verdana"/>
              </a:rPr>
              <a:t> a unei baze de date relevante pentru rețeaua de APP și personalul specializat din sistem; </a:t>
            </a:r>
          </a:p>
          <a:p>
            <a:pPr marL="171450" indent="-171450" algn="just">
              <a:spcAft>
                <a:spcPts val="300"/>
              </a:spcAft>
              <a:buFont typeface="Arial" panose="020B0604020202020204" pitchFamily="34" charset="0"/>
              <a:buChar char="•"/>
              <a:defRPr/>
            </a:pPr>
            <a:r>
              <a:rPr lang="it-IT" sz="1000" dirty="0">
                <a:solidFill>
                  <a:prstClr val="black"/>
                </a:solidFill>
                <a:latin typeface="Verdana"/>
              </a:rPr>
              <a:t>Servicii integrate pentru alte categorii de grupuri vulnerabile - persoanele dependente de jocurile de noroc</a:t>
            </a:r>
            <a:r>
              <a:rPr lang="ro-RO" sz="1000" dirty="0">
                <a:solidFill>
                  <a:prstClr val="black"/>
                </a:solidFill>
                <a:latin typeface="Verdana"/>
              </a:rPr>
              <a:t>;</a:t>
            </a:r>
          </a:p>
          <a:p>
            <a:pPr marL="171450" indent="-171450" algn="just">
              <a:spcAft>
                <a:spcPts val="300"/>
              </a:spcAft>
              <a:buFont typeface="Arial" panose="020B0604020202020204" pitchFamily="34" charset="0"/>
              <a:buChar char="•"/>
              <a:defRPr/>
            </a:pPr>
            <a:r>
              <a:rPr lang="ro-RO" sz="1000" dirty="0">
                <a:solidFill>
                  <a:prstClr val="black"/>
                </a:solidFill>
                <a:latin typeface="Verdana"/>
              </a:rPr>
              <a:t>Crearea unui cluster de inovare și incluziune – platformă pentru integrarea pe piața muncii a persoanelor cu dizabilități, în baza principiilor de egalitate de șanse, nediscriminare, participare activă și incluziune socială, cu obiectivul de a valorifica sfera digitalizării și tehnologiilor </a:t>
            </a:r>
            <a:r>
              <a:rPr lang="ro-RO" sz="1000" dirty="0" err="1">
                <a:solidFill>
                  <a:prstClr val="black"/>
                </a:solidFill>
                <a:latin typeface="Verdana"/>
              </a:rPr>
              <a:t>assistive</a:t>
            </a:r>
            <a:r>
              <a:rPr lang="ro-RO" sz="1000" dirty="0">
                <a:solidFill>
                  <a:prstClr val="black"/>
                </a:solidFill>
                <a:latin typeface="Verdana"/>
              </a:rPr>
              <a:t>;</a:t>
            </a:r>
          </a:p>
          <a:p>
            <a:pPr marL="171450" indent="-171450" algn="just">
              <a:spcAft>
                <a:spcPts val="300"/>
              </a:spcAft>
              <a:buFont typeface="Arial" panose="020B0604020202020204" pitchFamily="34" charset="0"/>
              <a:buChar char="•"/>
              <a:defRPr/>
            </a:pPr>
            <a:r>
              <a:rPr lang="ro-RO" sz="1000" dirty="0">
                <a:solidFill>
                  <a:prstClr val="black"/>
                </a:solidFill>
                <a:latin typeface="Verdana"/>
              </a:rPr>
              <a:t>Furnizarea de servicii de viață independentă pentru persoanele cu dizabilități care părăsesc sistemul </a:t>
            </a:r>
            <a:r>
              <a:rPr lang="ro-RO" sz="1000" dirty="0" err="1">
                <a:solidFill>
                  <a:prstClr val="black"/>
                </a:solidFill>
                <a:latin typeface="Verdana"/>
              </a:rPr>
              <a:t>institutionalizat</a:t>
            </a:r>
            <a:r>
              <a:rPr lang="ro-RO" sz="1000" dirty="0">
                <a:solidFill>
                  <a:prstClr val="black"/>
                </a:solidFill>
                <a:latin typeface="Verdana"/>
              </a:rPr>
              <a:t> pe termen scurt (până la 3 ani), pe termen mediu (până la 7 ani) și pe termen lung.</a:t>
            </a:r>
          </a:p>
        </p:txBody>
      </p:sp>
      <p:sp>
        <p:nvSpPr>
          <p:cNvPr id="15" name="Freeform 42">
            <a:extLst>
              <a:ext uri="{FF2B5EF4-FFF2-40B4-BE49-F238E27FC236}">
                <a16:creationId xmlns:a16="http://schemas.microsoft.com/office/drawing/2014/main" id="{643E0F80-A54D-146C-9760-5A87D0F81844}"/>
              </a:ext>
            </a:extLst>
          </p:cNvPr>
          <p:cNvSpPr/>
          <p:nvPr/>
        </p:nvSpPr>
        <p:spPr bwMode="gray">
          <a:xfrm rot="5400000">
            <a:off x="5074221" y="5381243"/>
            <a:ext cx="728195" cy="982230"/>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5787B"/>
              </a:solidFill>
              <a:effectLst/>
              <a:uLnTx/>
              <a:uFillTx/>
              <a:latin typeface="Verdana"/>
              <a:ea typeface="+mn-ea"/>
              <a:cs typeface="+mn-cs"/>
            </a:endParaRPr>
          </a:p>
        </p:txBody>
      </p:sp>
      <p:sp>
        <p:nvSpPr>
          <p:cNvPr id="23" name="Freeform 41">
            <a:extLst>
              <a:ext uri="{FF2B5EF4-FFF2-40B4-BE49-F238E27FC236}">
                <a16:creationId xmlns:a16="http://schemas.microsoft.com/office/drawing/2014/main" id="{C5B230E3-9045-DBD5-550A-AD8D8B4AF7F3}"/>
              </a:ext>
            </a:extLst>
          </p:cNvPr>
          <p:cNvSpPr/>
          <p:nvPr/>
        </p:nvSpPr>
        <p:spPr bwMode="gray">
          <a:xfrm rot="16200000" flipH="1">
            <a:off x="7040203" y="5225960"/>
            <a:ext cx="1327329" cy="725914"/>
          </a:xfrm>
          <a:custGeom>
            <a:avLst/>
            <a:gdLst>
              <a:gd name="connsiteX0" fmla="*/ 1575303 w 1575303"/>
              <a:gd name="connsiteY0" fmla="*/ 1403288 h 1403288"/>
              <a:gd name="connsiteX1" fmla="*/ 1575303 w 1575303"/>
              <a:gd name="connsiteY1" fmla="*/ 0 h 1403288"/>
              <a:gd name="connsiteX2" fmla="*/ 0 w 1575303"/>
              <a:gd name="connsiteY2" fmla="*/ 0 h 1403288"/>
            </a:gdLst>
            <a:ahLst/>
            <a:cxnLst>
              <a:cxn ang="0">
                <a:pos x="connsiteX0" y="connsiteY0"/>
              </a:cxn>
              <a:cxn ang="0">
                <a:pos x="connsiteX1" y="connsiteY1"/>
              </a:cxn>
              <a:cxn ang="0">
                <a:pos x="connsiteX2" y="connsiteY2"/>
              </a:cxn>
            </a:cxnLst>
            <a:rect l="l" t="t" r="r" b="b"/>
            <a:pathLst>
              <a:path w="1575303" h="1403288">
                <a:moveTo>
                  <a:pt x="1575303" y="1403288"/>
                </a:moveTo>
                <a:lnTo>
                  <a:pt x="1575303" y="0"/>
                </a:lnTo>
                <a:lnTo>
                  <a:pt x="0" y="0"/>
                </a:lnTo>
              </a:path>
            </a:pathLst>
          </a:custGeom>
          <a:noFill/>
          <a:ln w="9525" algn="ctr">
            <a:solidFill>
              <a:schemeClr val="accent6"/>
            </a:solidFill>
            <a:miter lim="800000"/>
            <a:headEnd/>
            <a:tailEnd/>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5787B"/>
              </a:solidFill>
              <a:effectLst/>
              <a:uLnTx/>
              <a:uFillTx/>
              <a:latin typeface="Verdana"/>
              <a:ea typeface="+mn-ea"/>
              <a:cs typeface="+mn-cs"/>
            </a:endParaRPr>
          </a:p>
        </p:txBody>
      </p:sp>
    </p:spTree>
    <p:extLst>
      <p:ext uri="{BB962C8B-B14F-4D97-AF65-F5344CB8AC3E}">
        <p14:creationId xmlns:p14="http://schemas.microsoft.com/office/powerpoint/2010/main" val="182708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4CCB7D-DF2A-489B-B492-A892FBB24056}"/>
              </a:ext>
            </a:extLst>
          </p:cNvPr>
          <p:cNvSpPr txBox="1"/>
          <p:nvPr/>
        </p:nvSpPr>
        <p:spPr>
          <a:xfrm>
            <a:off x="702082" y="2936557"/>
            <a:ext cx="11151074" cy="1723549"/>
          </a:xfrm>
          <a:prstGeom prst="rect">
            <a:avLst/>
          </a:prstGeom>
          <a:noFill/>
        </p:spPr>
        <p:txBody>
          <a:bodyPr wrap="square" lIns="0" tIns="0" rIns="0" bIns="0" rtlCol="0">
            <a:spAutoFit/>
          </a:bodyPr>
          <a:lstStyle/>
          <a:p>
            <a:pPr>
              <a:spcBef>
                <a:spcPts val="600"/>
              </a:spcBef>
              <a:buSzPct val="100000"/>
            </a:pPr>
            <a:endParaRPr lang="ro-RO" dirty="0">
              <a:solidFill>
                <a:srgbClr val="313131"/>
              </a:solidFill>
            </a:endParaRPr>
          </a:p>
          <a:p>
            <a:pPr algn="ctr">
              <a:spcBef>
                <a:spcPts val="600"/>
              </a:spcBef>
              <a:buSzPct val="100000"/>
            </a:pPr>
            <a:r>
              <a:rPr lang="ro-RO" sz="6600" b="1" dirty="0">
                <a:solidFill>
                  <a:srgbClr val="313131"/>
                </a:solidFill>
              </a:rPr>
              <a:t>Vă mulțumim!</a:t>
            </a:r>
          </a:p>
          <a:p>
            <a:pPr>
              <a:spcBef>
                <a:spcPts val="600"/>
              </a:spcBef>
              <a:buSzPct val="100000"/>
            </a:pPr>
            <a:endParaRPr lang="ro-RO" dirty="0">
              <a:solidFill>
                <a:srgbClr val="313131"/>
              </a:solidFill>
            </a:endParaRPr>
          </a:p>
        </p:txBody>
      </p:sp>
      <p:pic>
        <p:nvPicPr>
          <p:cNvPr id="6" name="Picture 5">
            <a:extLst>
              <a:ext uri="{FF2B5EF4-FFF2-40B4-BE49-F238E27FC236}">
                <a16:creationId xmlns:a16="http://schemas.microsoft.com/office/drawing/2014/main" id="{4CB45F4A-2075-9469-19C0-BB1FA44D37B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854E2D71-2409-98CA-FEAF-938157E9213F}"/>
              </a:ext>
            </a:extLst>
          </p:cNvPr>
          <p:cNvPicPr>
            <a:picLocks noChangeAspect="1"/>
          </p:cNvPicPr>
          <p:nvPr/>
        </p:nvPicPr>
        <p:blipFill>
          <a:blip r:embed="rId3"/>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7B0355ED-B661-5FB1-CE89-CAB5BB8A70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993224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 12">
            <a:extLst>
              <a:ext uri="{FF2B5EF4-FFF2-40B4-BE49-F238E27FC236}">
                <a16:creationId xmlns:a16="http://schemas.microsoft.com/office/drawing/2014/main" id="{BA1B7F01-0D69-F24E-83E2-808AB153D2BA}"/>
              </a:ext>
            </a:extLst>
          </p:cNvPr>
          <p:cNvSpPr/>
          <p:nvPr/>
        </p:nvSpPr>
        <p:spPr>
          <a:xfrm flipH="1">
            <a:off x="2661456" y="5855592"/>
            <a:ext cx="8695590" cy="796705"/>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3" name="Pentagon 12">
            <a:extLst>
              <a:ext uri="{FF2B5EF4-FFF2-40B4-BE49-F238E27FC236}">
                <a16:creationId xmlns:a16="http://schemas.microsoft.com/office/drawing/2014/main" id="{3C6A3931-246F-4AA5-B8FD-FD4D53361B99}"/>
              </a:ext>
            </a:extLst>
          </p:cNvPr>
          <p:cNvSpPr/>
          <p:nvPr/>
        </p:nvSpPr>
        <p:spPr>
          <a:xfrm flipH="1">
            <a:off x="2522640" y="1212196"/>
            <a:ext cx="8812467" cy="740944"/>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4" name="Pentagon 9">
            <a:extLst>
              <a:ext uri="{FF2B5EF4-FFF2-40B4-BE49-F238E27FC236}">
                <a16:creationId xmlns:a16="http://schemas.microsoft.com/office/drawing/2014/main" id="{7E718712-7A55-4706-B66A-5944C671775B}"/>
              </a:ext>
            </a:extLst>
          </p:cNvPr>
          <p:cNvSpPr/>
          <p:nvPr/>
        </p:nvSpPr>
        <p:spPr>
          <a:xfrm>
            <a:off x="509830" y="1259555"/>
            <a:ext cx="2458478" cy="796705"/>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7" name="Pentagon 12">
            <a:extLst>
              <a:ext uri="{FF2B5EF4-FFF2-40B4-BE49-F238E27FC236}">
                <a16:creationId xmlns:a16="http://schemas.microsoft.com/office/drawing/2014/main" id="{5183DFDD-8961-469D-9C48-529EDD91DC05}"/>
              </a:ext>
            </a:extLst>
          </p:cNvPr>
          <p:cNvSpPr/>
          <p:nvPr/>
        </p:nvSpPr>
        <p:spPr>
          <a:xfrm flipH="1">
            <a:off x="2522638" y="2106716"/>
            <a:ext cx="8812465" cy="747782"/>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9" name="Pentagon 12">
            <a:extLst>
              <a:ext uri="{FF2B5EF4-FFF2-40B4-BE49-F238E27FC236}">
                <a16:creationId xmlns:a16="http://schemas.microsoft.com/office/drawing/2014/main" id="{A78C7E0A-9715-4E48-9991-8ADE2F8DDF1F}"/>
              </a:ext>
            </a:extLst>
          </p:cNvPr>
          <p:cNvSpPr/>
          <p:nvPr/>
        </p:nvSpPr>
        <p:spPr>
          <a:xfrm flipH="1">
            <a:off x="2355346" y="3007532"/>
            <a:ext cx="8978296" cy="796705"/>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1" name="Pentagon 12">
            <a:extLst>
              <a:ext uri="{FF2B5EF4-FFF2-40B4-BE49-F238E27FC236}">
                <a16:creationId xmlns:a16="http://schemas.microsoft.com/office/drawing/2014/main" id="{DA563735-BAB7-4BC4-8F0C-152ABF527B32}"/>
              </a:ext>
            </a:extLst>
          </p:cNvPr>
          <p:cNvSpPr/>
          <p:nvPr/>
        </p:nvSpPr>
        <p:spPr>
          <a:xfrm flipH="1">
            <a:off x="2544203" y="3961090"/>
            <a:ext cx="8812464" cy="802223"/>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3" name="Pentagon 12">
            <a:extLst>
              <a:ext uri="{FF2B5EF4-FFF2-40B4-BE49-F238E27FC236}">
                <a16:creationId xmlns:a16="http://schemas.microsoft.com/office/drawing/2014/main" id="{93EF2CBB-2FA4-4C32-8C0D-D6681E821FBD}"/>
              </a:ext>
            </a:extLst>
          </p:cNvPr>
          <p:cNvSpPr/>
          <p:nvPr/>
        </p:nvSpPr>
        <p:spPr>
          <a:xfrm flipH="1">
            <a:off x="2661456" y="4924236"/>
            <a:ext cx="8695590" cy="796705"/>
          </a:xfrm>
          <a:custGeom>
            <a:avLst/>
            <a:gdLst>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055620"/>
              <a:gd name="connsiteY0" fmla="*/ 0 h 833437"/>
              <a:gd name="connsiteX1" fmla="*/ 2433159 w 3055620"/>
              <a:gd name="connsiteY1" fmla="*/ 0 h 833437"/>
              <a:gd name="connsiteX2" fmla="*/ 3055620 w 3055620"/>
              <a:gd name="connsiteY2" fmla="*/ 416719 h 833437"/>
              <a:gd name="connsiteX3" fmla="*/ 2433159 w 3055620"/>
              <a:gd name="connsiteY3" fmla="*/ 833437 h 833437"/>
              <a:gd name="connsiteX4" fmla="*/ 0 w 3055620"/>
              <a:gd name="connsiteY4" fmla="*/ 833437 h 833437"/>
              <a:gd name="connsiteX5" fmla="*/ 0 w 305562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15640"/>
              <a:gd name="connsiteY0" fmla="*/ 0 h 833437"/>
              <a:gd name="connsiteX1" fmla="*/ 2433159 w 3215640"/>
              <a:gd name="connsiteY1" fmla="*/ 0 h 833437"/>
              <a:gd name="connsiteX2" fmla="*/ 3215640 w 3215640"/>
              <a:gd name="connsiteY2" fmla="*/ 531019 h 833437"/>
              <a:gd name="connsiteX3" fmla="*/ 2433159 w 3215640"/>
              <a:gd name="connsiteY3" fmla="*/ 833437 h 833437"/>
              <a:gd name="connsiteX4" fmla="*/ 0 w 3215640"/>
              <a:gd name="connsiteY4" fmla="*/ 833437 h 833437"/>
              <a:gd name="connsiteX5" fmla="*/ 0 w 3215640"/>
              <a:gd name="connsiteY5" fmla="*/ 0 h 833437"/>
              <a:gd name="connsiteX0" fmla="*/ 0 w 3234548"/>
              <a:gd name="connsiteY0" fmla="*/ 0 h 833437"/>
              <a:gd name="connsiteX1" fmla="*/ 2433159 w 3234548"/>
              <a:gd name="connsiteY1" fmla="*/ 0 h 833437"/>
              <a:gd name="connsiteX2" fmla="*/ 3215640 w 3234548"/>
              <a:gd name="connsiteY2" fmla="*/ 531019 h 833437"/>
              <a:gd name="connsiteX3" fmla="*/ 2946082 w 3234548"/>
              <a:gd name="connsiteY3" fmla="*/ 668337 h 833437"/>
              <a:gd name="connsiteX4" fmla="*/ 2433159 w 3234548"/>
              <a:gd name="connsiteY4" fmla="*/ 833437 h 833437"/>
              <a:gd name="connsiteX5" fmla="*/ 0 w 3234548"/>
              <a:gd name="connsiteY5" fmla="*/ 833437 h 833437"/>
              <a:gd name="connsiteX6" fmla="*/ 0 w 3234548"/>
              <a:gd name="connsiteY6" fmla="*/ 0 h 833437"/>
              <a:gd name="connsiteX0" fmla="*/ 0 w 3243981"/>
              <a:gd name="connsiteY0" fmla="*/ 0 h 833437"/>
              <a:gd name="connsiteX1" fmla="*/ 2433159 w 3243981"/>
              <a:gd name="connsiteY1" fmla="*/ 0 h 833437"/>
              <a:gd name="connsiteX2" fmla="*/ 3215640 w 3243981"/>
              <a:gd name="connsiteY2" fmla="*/ 531019 h 833437"/>
              <a:gd name="connsiteX3" fmla="*/ 3047682 w 3243981"/>
              <a:gd name="connsiteY3" fmla="*/ 528637 h 833437"/>
              <a:gd name="connsiteX4" fmla="*/ 2433159 w 3243981"/>
              <a:gd name="connsiteY4" fmla="*/ 833437 h 833437"/>
              <a:gd name="connsiteX5" fmla="*/ 0 w 3243981"/>
              <a:gd name="connsiteY5" fmla="*/ 833437 h 833437"/>
              <a:gd name="connsiteX6" fmla="*/ 0 w 3243981"/>
              <a:gd name="connsiteY6" fmla="*/ 0 h 833437"/>
              <a:gd name="connsiteX0" fmla="*/ 0 w 3233439"/>
              <a:gd name="connsiteY0" fmla="*/ 0 h 833437"/>
              <a:gd name="connsiteX1" fmla="*/ 2433159 w 3233439"/>
              <a:gd name="connsiteY1" fmla="*/ 0 h 833437"/>
              <a:gd name="connsiteX2" fmla="*/ 3215640 w 3233439"/>
              <a:gd name="connsiteY2" fmla="*/ 531019 h 833437"/>
              <a:gd name="connsiteX3" fmla="*/ 3047682 w 3233439"/>
              <a:gd name="connsiteY3" fmla="*/ 528637 h 833437"/>
              <a:gd name="connsiteX4" fmla="*/ 2433159 w 3233439"/>
              <a:gd name="connsiteY4" fmla="*/ 833437 h 833437"/>
              <a:gd name="connsiteX5" fmla="*/ 0 w 3233439"/>
              <a:gd name="connsiteY5" fmla="*/ 833437 h 833437"/>
              <a:gd name="connsiteX6" fmla="*/ 0 w 3233439"/>
              <a:gd name="connsiteY6" fmla="*/ 0 h 833437"/>
              <a:gd name="connsiteX0" fmla="*/ 0 w 3215999"/>
              <a:gd name="connsiteY0" fmla="*/ 0 h 833437"/>
              <a:gd name="connsiteX1" fmla="*/ 2433159 w 3215999"/>
              <a:gd name="connsiteY1" fmla="*/ 0 h 833437"/>
              <a:gd name="connsiteX2" fmla="*/ 3215640 w 3215999"/>
              <a:gd name="connsiteY2" fmla="*/ 531019 h 833437"/>
              <a:gd name="connsiteX3" fmla="*/ 3047682 w 3215999"/>
              <a:gd name="connsiteY3" fmla="*/ 528637 h 833437"/>
              <a:gd name="connsiteX4" fmla="*/ 2433159 w 3215999"/>
              <a:gd name="connsiteY4" fmla="*/ 833437 h 833437"/>
              <a:gd name="connsiteX5" fmla="*/ 0 w 3215999"/>
              <a:gd name="connsiteY5" fmla="*/ 833437 h 833437"/>
              <a:gd name="connsiteX6" fmla="*/ 0 w 3215999"/>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5"/>
              <a:gd name="connsiteY0" fmla="*/ 0 h 833437"/>
              <a:gd name="connsiteX1" fmla="*/ 2433159 w 3336505"/>
              <a:gd name="connsiteY1" fmla="*/ 0 h 833437"/>
              <a:gd name="connsiteX2" fmla="*/ 3336290 w 3336505"/>
              <a:gd name="connsiteY2" fmla="*/ 632619 h 833437"/>
              <a:gd name="connsiteX3" fmla="*/ 3047682 w 3336505"/>
              <a:gd name="connsiteY3" fmla="*/ 528637 h 833437"/>
              <a:gd name="connsiteX4" fmla="*/ 2433159 w 3336505"/>
              <a:gd name="connsiteY4" fmla="*/ 833437 h 833437"/>
              <a:gd name="connsiteX5" fmla="*/ 0 w 3336505"/>
              <a:gd name="connsiteY5" fmla="*/ 833437 h 833437"/>
              <a:gd name="connsiteX6" fmla="*/ 0 w 3336505"/>
              <a:gd name="connsiteY6" fmla="*/ 0 h 833437"/>
              <a:gd name="connsiteX0" fmla="*/ 0 w 3336509"/>
              <a:gd name="connsiteY0" fmla="*/ 0 h 833437"/>
              <a:gd name="connsiteX1" fmla="*/ 2433159 w 3336509"/>
              <a:gd name="connsiteY1" fmla="*/ 0 h 833437"/>
              <a:gd name="connsiteX2" fmla="*/ 3336290 w 3336509"/>
              <a:gd name="connsiteY2" fmla="*/ 632619 h 833437"/>
              <a:gd name="connsiteX3" fmla="*/ 3054032 w 3336509"/>
              <a:gd name="connsiteY3" fmla="*/ 522287 h 833437"/>
              <a:gd name="connsiteX4" fmla="*/ 2433159 w 3336509"/>
              <a:gd name="connsiteY4" fmla="*/ 833437 h 833437"/>
              <a:gd name="connsiteX5" fmla="*/ 0 w 3336509"/>
              <a:gd name="connsiteY5" fmla="*/ 833437 h 833437"/>
              <a:gd name="connsiteX6" fmla="*/ 0 w 3336509"/>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336290 w 3336536"/>
              <a:gd name="connsiteY2" fmla="*/ 632619 h 833437"/>
              <a:gd name="connsiteX3" fmla="*/ 3054032 w 3336536"/>
              <a:gd name="connsiteY3" fmla="*/ 522287 h 833437"/>
              <a:gd name="connsiteX4" fmla="*/ 2433159 w 3336536"/>
              <a:gd name="connsiteY4" fmla="*/ 833437 h 833437"/>
              <a:gd name="connsiteX5" fmla="*/ 0 w 3336536"/>
              <a:gd name="connsiteY5" fmla="*/ 833437 h 833437"/>
              <a:gd name="connsiteX6" fmla="*/ 0 w 3336536"/>
              <a:gd name="connsiteY6"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326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36"/>
              <a:gd name="connsiteY0" fmla="*/ 0 h 833437"/>
              <a:gd name="connsiteX1" fmla="*/ 2433159 w 3336536"/>
              <a:gd name="connsiteY1" fmla="*/ 0 h 833437"/>
              <a:gd name="connsiteX2" fmla="*/ 3047681 w 3336536"/>
              <a:gd name="connsiteY2" fmla="*/ 414337 h 833437"/>
              <a:gd name="connsiteX3" fmla="*/ 3336290 w 3336536"/>
              <a:gd name="connsiteY3" fmla="*/ 645319 h 833437"/>
              <a:gd name="connsiteX4" fmla="*/ 3054032 w 3336536"/>
              <a:gd name="connsiteY4" fmla="*/ 522287 h 833437"/>
              <a:gd name="connsiteX5" fmla="*/ 2433159 w 3336536"/>
              <a:gd name="connsiteY5" fmla="*/ 833437 h 833437"/>
              <a:gd name="connsiteX6" fmla="*/ 0 w 3336536"/>
              <a:gd name="connsiteY6" fmla="*/ 833437 h 833437"/>
              <a:gd name="connsiteX7" fmla="*/ 0 w 3336536"/>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 name="connsiteX0" fmla="*/ 0 w 3336594"/>
              <a:gd name="connsiteY0" fmla="*/ 0 h 833437"/>
              <a:gd name="connsiteX1" fmla="*/ 2433159 w 3336594"/>
              <a:gd name="connsiteY1" fmla="*/ 0 h 833437"/>
              <a:gd name="connsiteX2" fmla="*/ 3047681 w 3336594"/>
              <a:gd name="connsiteY2" fmla="*/ 414337 h 833437"/>
              <a:gd name="connsiteX3" fmla="*/ 3336290 w 3336594"/>
              <a:gd name="connsiteY3" fmla="*/ 645319 h 833437"/>
              <a:gd name="connsiteX4" fmla="*/ 3054032 w 3336594"/>
              <a:gd name="connsiteY4" fmla="*/ 522287 h 833437"/>
              <a:gd name="connsiteX5" fmla="*/ 2433159 w 3336594"/>
              <a:gd name="connsiteY5" fmla="*/ 833437 h 833437"/>
              <a:gd name="connsiteX6" fmla="*/ 0 w 3336594"/>
              <a:gd name="connsiteY6" fmla="*/ 833437 h 833437"/>
              <a:gd name="connsiteX7" fmla="*/ 0 w 3336594"/>
              <a:gd name="connsiteY7"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6594" h="833437">
                <a:moveTo>
                  <a:pt x="0" y="0"/>
                </a:moveTo>
                <a:lnTo>
                  <a:pt x="2433159" y="0"/>
                </a:lnTo>
                <a:cubicBezTo>
                  <a:pt x="2941106" y="69056"/>
                  <a:pt x="2897159" y="308900"/>
                  <a:pt x="3047681" y="414337"/>
                </a:cubicBezTo>
                <a:cubicBezTo>
                  <a:pt x="3198203" y="519774"/>
                  <a:pt x="3271732" y="592403"/>
                  <a:pt x="3336290" y="645319"/>
                </a:cubicBezTo>
                <a:cubicBezTo>
                  <a:pt x="3345577" y="667809"/>
                  <a:pt x="3139996" y="500459"/>
                  <a:pt x="3054032" y="522287"/>
                </a:cubicBezTo>
                <a:cubicBezTo>
                  <a:pt x="2783919" y="598090"/>
                  <a:pt x="2924173" y="805920"/>
                  <a:pt x="2433159" y="833437"/>
                </a:cubicBezTo>
                <a:lnTo>
                  <a:pt x="0" y="833437"/>
                </a:lnTo>
                <a:lnTo>
                  <a:pt x="0" y="0"/>
                </a:lnTo>
                <a:close/>
              </a:path>
            </a:pathLst>
          </a:cu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5" name="TextBox 24">
            <a:extLst>
              <a:ext uri="{FF2B5EF4-FFF2-40B4-BE49-F238E27FC236}">
                <a16:creationId xmlns:a16="http://schemas.microsoft.com/office/drawing/2014/main" id="{B7B2AFDE-985A-4BF0-9646-CA4B1934CC2E}"/>
              </a:ext>
            </a:extLst>
          </p:cNvPr>
          <p:cNvSpPr txBox="1"/>
          <p:nvPr/>
        </p:nvSpPr>
        <p:spPr>
          <a:xfrm>
            <a:off x="630981" y="1390793"/>
            <a:ext cx="1709302" cy="406590"/>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rPr>
              <a:t>6</a:t>
            </a:r>
          </a:p>
        </p:txBody>
      </p:sp>
      <p:sp>
        <p:nvSpPr>
          <p:cNvPr id="26" name="TextBox 25">
            <a:extLst>
              <a:ext uri="{FF2B5EF4-FFF2-40B4-BE49-F238E27FC236}">
                <a16:creationId xmlns:a16="http://schemas.microsoft.com/office/drawing/2014/main" id="{7064B526-ED5E-44E2-96E1-7FFE43691FFD}"/>
              </a:ext>
            </a:extLst>
          </p:cNvPr>
          <p:cNvSpPr txBox="1"/>
          <p:nvPr/>
        </p:nvSpPr>
        <p:spPr>
          <a:xfrm>
            <a:off x="630981" y="2274898"/>
            <a:ext cx="777184" cy="540238"/>
          </a:xfrm>
          <a:prstGeom prst="rect">
            <a:avLst/>
          </a:prstGeom>
          <a:solidFill>
            <a:srgbClr val="046A3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02</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28" name="TextBox 27">
            <a:extLst>
              <a:ext uri="{FF2B5EF4-FFF2-40B4-BE49-F238E27FC236}">
                <a16:creationId xmlns:a16="http://schemas.microsoft.com/office/drawing/2014/main" id="{020AEB30-D09C-4B98-A541-0443C69FFECE}"/>
              </a:ext>
            </a:extLst>
          </p:cNvPr>
          <p:cNvSpPr txBox="1"/>
          <p:nvPr/>
        </p:nvSpPr>
        <p:spPr>
          <a:xfrm>
            <a:off x="630981" y="3195140"/>
            <a:ext cx="777184" cy="540238"/>
          </a:xfrm>
          <a:prstGeom prst="rect">
            <a:avLst/>
          </a:prstGeom>
          <a:solidFill>
            <a:srgbClr val="009A44"/>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03</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30" name="TextBox 29">
            <a:extLst>
              <a:ext uri="{FF2B5EF4-FFF2-40B4-BE49-F238E27FC236}">
                <a16:creationId xmlns:a16="http://schemas.microsoft.com/office/drawing/2014/main" id="{78EB30E5-B4AC-4FEF-A78C-0D235CB74D63}"/>
              </a:ext>
            </a:extLst>
          </p:cNvPr>
          <p:cNvSpPr txBox="1"/>
          <p:nvPr/>
        </p:nvSpPr>
        <p:spPr>
          <a:xfrm>
            <a:off x="630981" y="4137480"/>
            <a:ext cx="777184" cy="540238"/>
          </a:xfrm>
          <a:prstGeom prst="rect">
            <a:avLst/>
          </a:prstGeom>
          <a:solidFill>
            <a:srgbClr val="43B02A"/>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04</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32" name="TextBox 31">
            <a:extLst>
              <a:ext uri="{FF2B5EF4-FFF2-40B4-BE49-F238E27FC236}">
                <a16:creationId xmlns:a16="http://schemas.microsoft.com/office/drawing/2014/main" id="{B3824FEF-5A37-4674-BD07-ABBA3DDF0618}"/>
              </a:ext>
            </a:extLst>
          </p:cNvPr>
          <p:cNvSpPr txBox="1"/>
          <p:nvPr/>
        </p:nvSpPr>
        <p:spPr>
          <a:xfrm>
            <a:off x="630981" y="5074740"/>
            <a:ext cx="777184" cy="540238"/>
          </a:xfrm>
          <a:prstGeom prst="rect">
            <a:avLst/>
          </a:prstGeom>
          <a:solidFill>
            <a:srgbClr val="86BC25"/>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3200" b="0" i="0" u="none" strike="noStrike" kern="1200" cap="none" spc="0" normalizeH="0" baseline="0" noProof="0">
                <a:ln>
                  <a:noFill/>
                </a:ln>
                <a:solidFill>
                  <a:schemeClr val="bg1"/>
                </a:solidFill>
                <a:effectLst/>
                <a:uLnTx/>
                <a:uFillTx/>
                <a:ea typeface="+mn-ea"/>
                <a:cs typeface="+mn-cs"/>
              </a:rPr>
              <a:t>05</a:t>
            </a:r>
            <a:endParaRPr kumimoji="0" lang="ro-RO" sz="3200" b="0" i="0" u="none" strike="noStrike" kern="1200" cap="none" spc="0" normalizeH="0" baseline="0" noProof="0" dirty="0">
              <a:ln>
                <a:noFill/>
              </a:ln>
              <a:solidFill>
                <a:schemeClr val="bg1"/>
              </a:solidFill>
              <a:effectLst/>
              <a:uLnTx/>
              <a:uFillTx/>
              <a:ea typeface="+mn-ea"/>
              <a:cs typeface="+mn-cs"/>
            </a:endParaRPr>
          </a:p>
        </p:txBody>
      </p:sp>
      <p:sp>
        <p:nvSpPr>
          <p:cNvPr id="34" name="Rectangle 33">
            <a:extLst>
              <a:ext uri="{FF2B5EF4-FFF2-40B4-BE49-F238E27FC236}">
                <a16:creationId xmlns:a16="http://schemas.microsoft.com/office/drawing/2014/main" id="{31D4223B-7032-4E6B-B526-B6D02EDEA9B5}"/>
              </a:ext>
            </a:extLst>
          </p:cNvPr>
          <p:cNvSpPr/>
          <p:nvPr/>
        </p:nvSpPr>
        <p:spPr>
          <a:xfrm>
            <a:off x="4131016" y="1398642"/>
            <a:ext cx="7136564" cy="368051"/>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Servicii de suport pentru persoane vârstnice</a:t>
            </a:r>
            <a:endParaRPr kumimoji="0" lang="ro-RO" sz="20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35" name="Rectangle 34">
            <a:extLst>
              <a:ext uri="{FF2B5EF4-FFF2-40B4-BE49-F238E27FC236}">
                <a16:creationId xmlns:a16="http://schemas.microsoft.com/office/drawing/2014/main" id="{85CB8F2D-B506-429C-BD7A-145D4EFA4187}"/>
              </a:ext>
            </a:extLst>
          </p:cNvPr>
          <p:cNvSpPr/>
          <p:nvPr/>
        </p:nvSpPr>
        <p:spPr>
          <a:xfrm>
            <a:off x="4190672" y="2312097"/>
            <a:ext cx="7010814" cy="376222"/>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Sprijin pentru persoanele cu dizabilități</a:t>
            </a:r>
          </a:p>
        </p:txBody>
      </p:sp>
      <p:sp>
        <p:nvSpPr>
          <p:cNvPr id="36" name="Rectangle 35">
            <a:extLst>
              <a:ext uri="{FF2B5EF4-FFF2-40B4-BE49-F238E27FC236}">
                <a16:creationId xmlns:a16="http://schemas.microsoft.com/office/drawing/2014/main" id="{445A6725-9C4C-4645-9360-E1AE50D89409}"/>
              </a:ext>
            </a:extLst>
          </p:cNvPr>
          <p:cNvSpPr/>
          <p:nvPr/>
        </p:nvSpPr>
        <p:spPr>
          <a:xfrm>
            <a:off x="4131016" y="3199096"/>
            <a:ext cx="6913428" cy="335357"/>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Servicii sociale și de suport acordate altor grupuri vulnerabile</a:t>
            </a:r>
          </a:p>
        </p:txBody>
      </p:sp>
      <p:sp>
        <p:nvSpPr>
          <p:cNvPr id="37" name="Rectangle 36">
            <a:extLst>
              <a:ext uri="{FF2B5EF4-FFF2-40B4-BE49-F238E27FC236}">
                <a16:creationId xmlns:a16="http://schemas.microsoft.com/office/drawing/2014/main" id="{532DACD1-5879-43FD-B6AD-A287D06224A4}"/>
              </a:ext>
            </a:extLst>
          </p:cNvPr>
          <p:cNvSpPr/>
          <p:nvPr/>
        </p:nvSpPr>
        <p:spPr>
          <a:xfrm>
            <a:off x="4213455" y="4154844"/>
            <a:ext cx="6499842" cy="302207"/>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Inovarea socială</a:t>
            </a:r>
          </a:p>
        </p:txBody>
      </p:sp>
      <p:sp>
        <p:nvSpPr>
          <p:cNvPr id="38" name="Rectangle 37">
            <a:extLst>
              <a:ext uri="{FF2B5EF4-FFF2-40B4-BE49-F238E27FC236}">
                <a16:creationId xmlns:a16="http://schemas.microsoft.com/office/drawing/2014/main" id="{BEDA7E91-99E2-4F44-9135-05B8D561A318}"/>
              </a:ext>
            </a:extLst>
          </p:cNvPr>
          <p:cNvSpPr/>
          <p:nvPr/>
        </p:nvSpPr>
        <p:spPr>
          <a:xfrm>
            <a:off x="4190672" y="6065126"/>
            <a:ext cx="6522625" cy="273052"/>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Asistență tehnică</a:t>
            </a:r>
          </a:p>
        </p:txBody>
      </p:sp>
      <p:sp>
        <p:nvSpPr>
          <p:cNvPr id="16" name="Pentagon 9">
            <a:extLst>
              <a:ext uri="{FF2B5EF4-FFF2-40B4-BE49-F238E27FC236}">
                <a16:creationId xmlns:a16="http://schemas.microsoft.com/office/drawing/2014/main" id="{B8F0C2AB-83ED-4BC6-879A-0823E58C56A1}"/>
              </a:ext>
            </a:extLst>
          </p:cNvPr>
          <p:cNvSpPr/>
          <p:nvPr/>
        </p:nvSpPr>
        <p:spPr>
          <a:xfrm>
            <a:off x="509828" y="2148622"/>
            <a:ext cx="2458478" cy="796705"/>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18" name="Pentagon 9">
            <a:extLst>
              <a:ext uri="{FF2B5EF4-FFF2-40B4-BE49-F238E27FC236}">
                <a16:creationId xmlns:a16="http://schemas.microsoft.com/office/drawing/2014/main" id="{628E0D0B-11A2-4348-8771-DBC4B4768317}"/>
              </a:ext>
            </a:extLst>
          </p:cNvPr>
          <p:cNvSpPr/>
          <p:nvPr/>
        </p:nvSpPr>
        <p:spPr>
          <a:xfrm>
            <a:off x="509829" y="3082274"/>
            <a:ext cx="2458478" cy="796705"/>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0" name="Pentagon 9">
            <a:extLst>
              <a:ext uri="{FF2B5EF4-FFF2-40B4-BE49-F238E27FC236}">
                <a16:creationId xmlns:a16="http://schemas.microsoft.com/office/drawing/2014/main" id="{37ED032B-F0DF-4A99-9C97-597FBF4E000F}"/>
              </a:ext>
            </a:extLst>
          </p:cNvPr>
          <p:cNvSpPr/>
          <p:nvPr/>
        </p:nvSpPr>
        <p:spPr>
          <a:xfrm>
            <a:off x="509828" y="4058699"/>
            <a:ext cx="2458478" cy="796705"/>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22" name="Pentagon 9">
            <a:extLst>
              <a:ext uri="{FF2B5EF4-FFF2-40B4-BE49-F238E27FC236}">
                <a16:creationId xmlns:a16="http://schemas.microsoft.com/office/drawing/2014/main" id="{57909D84-F013-4417-A5D9-A8D9782C6E86}"/>
              </a:ext>
            </a:extLst>
          </p:cNvPr>
          <p:cNvSpPr/>
          <p:nvPr/>
        </p:nvSpPr>
        <p:spPr>
          <a:xfrm>
            <a:off x="528545" y="5004640"/>
            <a:ext cx="2572378" cy="796705"/>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39" name="TextBox 38">
            <a:extLst>
              <a:ext uri="{FF2B5EF4-FFF2-40B4-BE49-F238E27FC236}">
                <a16:creationId xmlns:a16="http://schemas.microsoft.com/office/drawing/2014/main" id="{E6F4BC25-3738-4C56-8EC3-4C03D542BC6E}"/>
              </a:ext>
            </a:extLst>
          </p:cNvPr>
          <p:cNvSpPr txBox="1"/>
          <p:nvPr/>
        </p:nvSpPr>
        <p:spPr>
          <a:xfrm>
            <a:off x="592229" y="2312097"/>
            <a:ext cx="1709302" cy="406590"/>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rPr>
              <a:t>7</a:t>
            </a:r>
          </a:p>
        </p:txBody>
      </p:sp>
      <p:sp>
        <p:nvSpPr>
          <p:cNvPr id="40" name="TextBox 39">
            <a:extLst>
              <a:ext uri="{FF2B5EF4-FFF2-40B4-BE49-F238E27FC236}">
                <a16:creationId xmlns:a16="http://schemas.microsoft.com/office/drawing/2014/main" id="{B5F133E3-EBC1-436D-977E-43C23DB7DFF1}"/>
              </a:ext>
            </a:extLst>
          </p:cNvPr>
          <p:cNvSpPr txBox="1"/>
          <p:nvPr/>
        </p:nvSpPr>
        <p:spPr>
          <a:xfrm>
            <a:off x="592229" y="3227518"/>
            <a:ext cx="1709302" cy="406590"/>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rPr>
              <a:t>8</a:t>
            </a:r>
          </a:p>
        </p:txBody>
      </p:sp>
      <p:sp>
        <p:nvSpPr>
          <p:cNvPr id="41" name="TextBox 40">
            <a:extLst>
              <a:ext uri="{FF2B5EF4-FFF2-40B4-BE49-F238E27FC236}">
                <a16:creationId xmlns:a16="http://schemas.microsoft.com/office/drawing/2014/main" id="{FCC07502-DE55-4585-8A95-63C3D200D10D}"/>
              </a:ext>
            </a:extLst>
          </p:cNvPr>
          <p:cNvSpPr txBox="1"/>
          <p:nvPr/>
        </p:nvSpPr>
        <p:spPr>
          <a:xfrm>
            <a:off x="592229" y="4198566"/>
            <a:ext cx="1709302" cy="406590"/>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bg1"/>
                </a:solidFill>
                <a:latin typeface="Calibri Light" panose="020F0302020204030204" pitchFamily="34" charset="0"/>
                <a:cs typeface="Calibri Light" panose="020F0302020204030204" pitchFamily="34" charset="0"/>
              </a:rPr>
              <a:t>Prioritatea 9</a:t>
            </a:r>
            <a:endPar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sp>
        <p:nvSpPr>
          <p:cNvPr id="42" name="TextBox 41">
            <a:extLst>
              <a:ext uri="{FF2B5EF4-FFF2-40B4-BE49-F238E27FC236}">
                <a16:creationId xmlns:a16="http://schemas.microsoft.com/office/drawing/2014/main" id="{D4029AE5-836C-4FAE-BE6B-486BE6B11FA4}"/>
              </a:ext>
            </a:extLst>
          </p:cNvPr>
          <p:cNvSpPr txBox="1"/>
          <p:nvPr/>
        </p:nvSpPr>
        <p:spPr>
          <a:xfrm>
            <a:off x="600720" y="5161354"/>
            <a:ext cx="1709302" cy="406590"/>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rPr>
              <a:t>10</a:t>
            </a:r>
          </a:p>
        </p:txBody>
      </p:sp>
      <p:sp>
        <p:nvSpPr>
          <p:cNvPr id="2" name="Pentagon 9">
            <a:extLst>
              <a:ext uri="{FF2B5EF4-FFF2-40B4-BE49-F238E27FC236}">
                <a16:creationId xmlns:a16="http://schemas.microsoft.com/office/drawing/2014/main" id="{51D58223-1544-BA4A-509E-19B7D2ACECF3}"/>
              </a:ext>
            </a:extLst>
          </p:cNvPr>
          <p:cNvSpPr/>
          <p:nvPr/>
        </p:nvSpPr>
        <p:spPr>
          <a:xfrm>
            <a:off x="509828" y="5935996"/>
            <a:ext cx="2572378" cy="796705"/>
          </a:xfrm>
          <a:custGeom>
            <a:avLst/>
            <a:gdLst>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 name="connsiteX0" fmla="*/ 0 w 1998662"/>
              <a:gd name="connsiteY0" fmla="*/ 0 h 833437"/>
              <a:gd name="connsiteX1" fmla="*/ 1330487 w 1998662"/>
              <a:gd name="connsiteY1" fmla="*/ 0 h 833437"/>
              <a:gd name="connsiteX2" fmla="*/ 1998662 w 1998662"/>
              <a:gd name="connsiteY2" fmla="*/ 416719 h 833437"/>
              <a:gd name="connsiteX3" fmla="*/ 1330487 w 1998662"/>
              <a:gd name="connsiteY3" fmla="*/ 833437 h 833437"/>
              <a:gd name="connsiteX4" fmla="*/ 0 w 1998662"/>
              <a:gd name="connsiteY4" fmla="*/ 833437 h 833437"/>
              <a:gd name="connsiteX5" fmla="*/ 0 w 1998662"/>
              <a:gd name="connsiteY5" fmla="*/ 0 h 833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8662" h="833437">
                <a:moveTo>
                  <a:pt x="0" y="0"/>
                </a:moveTo>
                <a:lnTo>
                  <a:pt x="1330487" y="0"/>
                </a:lnTo>
                <a:cubicBezTo>
                  <a:pt x="1576072" y="9366"/>
                  <a:pt x="1768317" y="453073"/>
                  <a:pt x="1998662" y="416719"/>
                </a:cubicBezTo>
                <a:cubicBezTo>
                  <a:pt x="1775937" y="555625"/>
                  <a:pt x="1614172" y="793591"/>
                  <a:pt x="1330487" y="833437"/>
                </a:cubicBezTo>
                <a:lnTo>
                  <a:pt x="0" y="833437"/>
                </a:lnTo>
                <a:lnTo>
                  <a:pt x="0" y="0"/>
                </a:lnTo>
                <a:close/>
              </a:path>
            </a:pathLst>
          </a:cu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lIns="91440" tIns="91440" rIns="91440" bIns="9144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o-RO" sz="1400" b="0" i="0" u="none" strike="noStrike" kern="1200" cap="none" spc="0" normalizeH="0" baseline="0" noProof="0" dirty="0">
              <a:ln>
                <a:noFill/>
              </a:ln>
              <a:solidFill>
                <a:schemeClr val="bg1"/>
              </a:solidFill>
              <a:effectLst/>
              <a:uLnTx/>
              <a:uFillTx/>
              <a:ea typeface="+mn-ea"/>
              <a:cs typeface="+mn-cs"/>
            </a:endParaRPr>
          </a:p>
        </p:txBody>
      </p:sp>
      <p:sp>
        <p:nvSpPr>
          <p:cNvPr id="4" name="TextBox 3">
            <a:extLst>
              <a:ext uri="{FF2B5EF4-FFF2-40B4-BE49-F238E27FC236}">
                <a16:creationId xmlns:a16="http://schemas.microsoft.com/office/drawing/2014/main" id="{0010D208-2364-0DB9-7698-F57BF55C9A92}"/>
              </a:ext>
            </a:extLst>
          </p:cNvPr>
          <p:cNvSpPr txBox="1"/>
          <p:nvPr/>
        </p:nvSpPr>
        <p:spPr>
          <a:xfrm>
            <a:off x="600720" y="6065126"/>
            <a:ext cx="1709302" cy="406590"/>
          </a:xfrm>
          <a:prstGeom prst="rect">
            <a:avLst/>
          </a:prstGeom>
          <a:solidFill>
            <a:srgbClr val="0076A8"/>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b="1" dirty="0">
                <a:solidFill>
                  <a:schemeClr val="bg1"/>
                </a:solidFill>
                <a:latin typeface="Calibri Light" panose="020F0302020204030204" pitchFamily="34" charset="0"/>
                <a:cs typeface="Calibri Light" panose="020F0302020204030204" pitchFamily="34" charset="0"/>
              </a:rPr>
              <a:t>Prioritatea </a:t>
            </a:r>
            <a:r>
              <a:rPr kumimoji="0" lang="ro-RO" b="1" i="0"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rPr>
              <a:t>11</a:t>
            </a:r>
          </a:p>
        </p:txBody>
      </p:sp>
      <p:sp>
        <p:nvSpPr>
          <p:cNvPr id="5" name="Rectangle 4">
            <a:extLst>
              <a:ext uri="{FF2B5EF4-FFF2-40B4-BE49-F238E27FC236}">
                <a16:creationId xmlns:a16="http://schemas.microsoft.com/office/drawing/2014/main" id="{C26B0513-6FF1-EEF2-3736-F63DF915F28D}"/>
              </a:ext>
            </a:extLst>
          </p:cNvPr>
          <p:cNvSpPr/>
          <p:nvPr/>
        </p:nvSpPr>
        <p:spPr>
          <a:xfrm>
            <a:off x="4190672" y="5128028"/>
            <a:ext cx="6499842" cy="389119"/>
          </a:xfrm>
          <a:prstGeom prst="rect">
            <a:avLst/>
          </a:prstGeom>
          <a:solidFill>
            <a:srgbClr val="0097A9"/>
          </a:solidFill>
          <a:ln>
            <a:noFill/>
          </a:ln>
          <a:scene3d>
            <a:camera prst="orthographicFront">
              <a:rot lat="0" lon="0" rev="0"/>
            </a:camera>
            <a:lightRig rig="contrasting" dir="t">
              <a:rot lat="0" lon="0" rev="1500000"/>
            </a:lightRig>
          </a:scene3d>
        </p:spPr>
        <p:style>
          <a:lnRef idx="0">
            <a:scrgbClr r="0" g="0" b="0"/>
          </a:lnRef>
          <a:fillRef idx="0">
            <a:scrgbClr r="0" g="0" b="0"/>
          </a:fillRef>
          <a:effectRef idx="0">
            <a:scrgbClr r="0" g="0" b="0"/>
          </a:effectRef>
          <a:fontRef idx="minor">
            <a:schemeClr val="lt1"/>
          </a:fontRef>
        </p:style>
        <p:txBody>
          <a:bodyPr wrap="square" lIns="0" tIns="0" rIns="0" bIns="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ro-RO" sz="2000" b="1" dirty="0">
                <a:solidFill>
                  <a:schemeClr val="bg1"/>
                </a:solidFill>
                <a:latin typeface="Calibri Light" panose="020F0302020204030204" pitchFamily="34" charset="0"/>
                <a:cs typeface="Calibri Light" panose="020F0302020204030204" pitchFamily="34" charset="0"/>
              </a:rPr>
              <a:t>Ajutorarea persoanelor defavorizate</a:t>
            </a:r>
          </a:p>
        </p:txBody>
      </p:sp>
      <p:pic>
        <p:nvPicPr>
          <p:cNvPr id="6" name="Picture 5">
            <a:extLst>
              <a:ext uri="{FF2B5EF4-FFF2-40B4-BE49-F238E27FC236}">
                <a16:creationId xmlns:a16="http://schemas.microsoft.com/office/drawing/2014/main" id="{37F3A9B9-CE38-11CC-1E30-ECA161595C0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452A94CA-58DC-1DD4-B89E-1BFB2B17EC39}"/>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7DFD086D-A198-3502-EA24-35B5275494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37059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0FCF8862-318A-4C6B-88A2-4712416DB0DA}"/>
              </a:ext>
            </a:extLst>
          </p:cNvPr>
          <p:cNvSpPr/>
          <p:nvPr/>
        </p:nvSpPr>
        <p:spPr bwMode="gray">
          <a:xfrm>
            <a:off x="558190" y="2097321"/>
            <a:ext cx="3290330" cy="3284481"/>
          </a:xfrm>
          <a:prstGeom prst="ellipse">
            <a:avLst/>
          </a:prstGeom>
          <a:solidFill>
            <a:srgbClr val="0097A9"/>
          </a:solidFill>
          <a:ln w="38100" algn="ctr">
            <a:noFill/>
            <a:miter lim="800000"/>
            <a:headEnd/>
            <a:tailEnd/>
          </a:ln>
        </p:spPr>
        <p:txBody>
          <a:bodyPr wrap="square" lIns="88900" tIns="88900" rIns="88900" bIns="88900" rtlCol="0" anchor="ctr"/>
          <a:lstStyle/>
          <a:p>
            <a:pPr lvl="0" algn="ctr">
              <a:lnSpc>
                <a:spcPct val="106000"/>
              </a:lnSpc>
              <a:defRPr/>
            </a:pPr>
            <a:r>
              <a:rPr lang="en-GB" sz="2200" b="1" dirty="0">
                <a:solidFill>
                  <a:schemeClr val="bg1"/>
                </a:solidFill>
                <a:latin typeface="+mj-lt"/>
              </a:rPr>
              <a:t>Alocarea total</a:t>
            </a:r>
            <a:r>
              <a:rPr lang="ro-RO" sz="2200" b="1" dirty="0">
                <a:solidFill>
                  <a:schemeClr val="bg1"/>
                </a:solidFill>
                <a:latin typeface="+mj-lt"/>
              </a:rPr>
              <a:t>ă a</a:t>
            </a:r>
            <a:r>
              <a:rPr lang="en-GB" sz="2200" b="1" dirty="0">
                <a:solidFill>
                  <a:schemeClr val="bg1"/>
                </a:solidFill>
                <a:latin typeface="+mj-lt"/>
              </a:rPr>
              <a:t> Programului</a:t>
            </a:r>
            <a:endParaRPr lang="ro-RO" sz="2200" b="1" dirty="0">
              <a:solidFill>
                <a:schemeClr val="bg1"/>
              </a:solidFill>
              <a:latin typeface="+mj-lt"/>
            </a:endParaRPr>
          </a:p>
          <a:p>
            <a:pPr lvl="0" algn="ctr">
              <a:lnSpc>
                <a:spcPct val="106000"/>
              </a:lnSpc>
              <a:defRPr/>
            </a:pPr>
            <a:endParaRPr lang="en-GB" sz="2200" b="1" dirty="0">
              <a:solidFill>
                <a:schemeClr val="bg1"/>
              </a:solidFill>
            </a:endParaRPr>
          </a:p>
          <a:p>
            <a:pPr lvl="0" algn="ctr">
              <a:lnSpc>
                <a:spcPct val="106000"/>
              </a:lnSpc>
              <a:defRPr/>
            </a:pPr>
            <a:r>
              <a:rPr lang="en-GB" sz="2200" b="1" dirty="0">
                <a:solidFill>
                  <a:schemeClr val="bg1"/>
                </a:solidFill>
              </a:rPr>
              <a:t>4.1</a:t>
            </a:r>
            <a:r>
              <a:rPr lang="ro-RO" sz="2200" b="1" dirty="0">
                <a:solidFill>
                  <a:schemeClr val="bg1"/>
                </a:solidFill>
              </a:rPr>
              <a:t>52</a:t>
            </a:r>
            <a:r>
              <a:rPr lang="en-GB" sz="2200" b="1" dirty="0">
                <a:solidFill>
                  <a:schemeClr val="bg1"/>
                </a:solidFill>
              </a:rPr>
              <a:t>,</a:t>
            </a:r>
            <a:r>
              <a:rPr lang="ro-RO" sz="2200" b="1" dirty="0">
                <a:solidFill>
                  <a:schemeClr val="bg1"/>
                </a:solidFill>
              </a:rPr>
              <a:t>1</a:t>
            </a:r>
            <a:r>
              <a:rPr lang="en-GB" sz="2200" b="1" dirty="0">
                <a:solidFill>
                  <a:schemeClr val="bg1"/>
                </a:solidFill>
              </a:rPr>
              <a:t>  </a:t>
            </a:r>
            <a:r>
              <a:rPr lang="ro-RO" sz="2200" b="1" dirty="0">
                <a:solidFill>
                  <a:schemeClr val="bg1"/>
                </a:solidFill>
              </a:rPr>
              <a:t>m</a:t>
            </a:r>
            <a:r>
              <a:rPr lang="en-GB" sz="2200" b="1" dirty="0">
                <a:solidFill>
                  <a:schemeClr val="bg1"/>
                </a:solidFill>
              </a:rPr>
              <a:t>il</a:t>
            </a:r>
            <a:r>
              <a:rPr lang="ro-RO" sz="2200" b="1" dirty="0" err="1">
                <a:solidFill>
                  <a:schemeClr val="bg1"/>
                </a:solidFill>
              </a:rPr>
              <a:t>ioane</a:t>
            </a:r>
            <a:r>
              <a:rPr lang="en-GB" sz="2200" b="1" dirty="0">
                <a:solidFill>
                  <a:schemeClr val="bg1"/>
                </a:solidFill>
              </a:rPr>
              <a:t> euro</a:t>
            </a:r>
          </a:p>
          <a:p>
            <a:pPr lvl="0" algn="ctr">
              <a:lnSpc>
                <a:spcPct val="106000"/>
              </a:lnSpc>
              <a:defRPr/>
            </a:pPr>
            <a:endParaRPr lang="en-GB" sz="1500" dirty="0">
              <a:solidFill>
                <a:schemeClr val="bg1"/>
              </a:solidFill>
            </a:endParaRPr>
          </a:p>
        </p:txBody>
      </p:sp>
      <p:graphicFrame>
        <p:nvGraphicFramePr>
          <p:cNvPr id="2" name="Table 2">
            <a:extLst>
              <a:ext uri="{FF2B5EF4-FFF2-40B4-BE49-F238E27FC236}">
                <a16:creationId xmlns:a16="http://schemas.microsoft.com/office/drawing/2014/main" id="{8790DC04-A4AF-4821-8E33-D92FD5EC8A1A}"/>
              </a:ext>
            </a:extLst>
          </p:cNvPr>
          <p:cNvGraphicFramePr>
            <a:graphicFrameLocks noGrp="1"/>
          </p:cNvGraphicFramePr>
          <p:nvPr>
            <p:extLst>
              <p:ext uri="{D42A27DB-BD31-4B8C-83A1-F6EECF244321}">
                <p14:modId xmlns:p14="http://schemas.microsoft.com/office/powerpoint/2010/main" val="524424684"/>
              </p:ext>
            </p:extLst>
          </p:nvPr>
        </p:nvGraphicFramePr>
        <p:xfrm>
          <a:off x="4095785" y="1792941"/>
          <a:ext cx="7566212" cy="4693920"/>
        </p:xfrm>
        <a:graphic>
          <a:graphicData uri="http://schemas.openxmlformats.org/drawingml/2006/table">
            <a:tbl>
              <a:tblPr firstRow="1" bandRow="1">
                <a:tableStyleId>{93296810-A885-4BE3-A3E7-6D5BEEA58F35}</a:tableStyleId>
              </a:tblPr>
              <a:tblGrid>
                <a:gridCol w="3133915">
                  <a:extLst>
                    <a:ext uri="{9D8B030D-6E8A-4147-A177-3AD203B41FA5}">
                      <a16:colId xmlns:a16="http://schemas.microsoft.com/office/drawing/2014/main" val="172076861"/>
                    </a:ext>
                  </a:extLst>
                </a:gridCol>
                <a:gridCol w="1605557">
                  <a:extLst>
                    <a:ext uri="{9D8B030D-6E8A-4147-A177-3AD203B41FA5}">
                      <a16:colId xmlns:a16="http://schemas.microsoft.com/office/drawing/2014/main" val="2588021313"/>
                    </a:ext>
                  </a:extLst>
                </a:gridCol>
                <a:gridCol w="1511005">
                  <a:extLst>
                    <a:ext uri="{9D8B030D-6E8A-4147-A177-3AD203B41FA5}">
                      <a16:colId xmlns:a16="http://schemas.microsoft.com/office/drawing/2014/main" val="3019872454"/>
                    </a:ext>
                  </a:extLst>
                </a:gridCol>
                <a:gridCol w="1315735">
                  <a:extLst>
                    <a:ext uri="{9D8B030D-6E8A-4147-A177-3AD203B41FA5}">
                      <a16:colId xmlns:a16="http://schemas.microsoft.com/office/drawing/2014/main" val="1152051038"/>
                    </a:ext>
                  </a:extLst>
                </a:gridCol>
              </a:tblGrid>
              <a:tr h="720000">
                <a:tc>
                  <a:txBody>
                    <a:bodyPr/>
                    <a:lstStyle/>
                    <a:p>
                      <a:pPr algn="ctr"/>
                      <a:r>
                        <a:rPr lang="en-US" sz="1400" dirty="0" err="1">
                          <a:latin typeface="+mn-lt"/>
                        </a:rPr>
                        <a:t>Prioritate</a:t>
                      </a:r>
                      <a:endParaRPr lang="en-US" sz="1400" dirty="0">
                        <a:latin typeface="+mn-lt"/>
                      </a:endParaRPr>
                    </a:p>
                  </a:txBody>
                  <a:tcPr/>
                </a:tc>
                <a:tc>
                  <a:txBody>
                    <a:bodyPr/>
                    <a:lstStyle/>
                    <a:p>
                      <a:pPr algn="ctr"/>
                      <a:r>
                        <a:rPr lang="ro-RO" sz="1400" dirty="0">
                          <a:latin typeface="+mn-lt"/>
                        </a:rPr>
                        <a:t>Alocare financiară </a:t>
                      </a:r>
                    </a:p>
                    <a:p>
                      <a:pPr algn="ctr"/>
                      <a:r>
                        <a:rPr lang="ro-RO" sz="1400" dirty="0">
                          <a:latin typeface="+mn-lt"/>
                        </a:rPr>
                        <a:t>(milioane €</a:t>
                      </a:r>
                      <a:r>
                        <a:rPr lang="en-US" sz="1400" dirty="0">
                          <a:latin typeface="+mn-lt"/>
                        </a:rPr>
                        <a:t> FSE</a:t>
                      </a:r>
                      <a:r>
                        <a:rPr lang="ro-RO" sz="1400" dirty="0">
                          <a:latin typeface="+mn-lt"/>
                        </a:rPr>
                        <a:t>)</a:t>
                      </a:r>
                      <a:endParaRPr lang="en-US" sz="1400" dirty="0">
                        <a:latin typeface="+mn-lt"/>
                      </a:endParaRPr>
                    </a:p>
                  </a:txBody>
                  <a:tcPr/>
                </a:tc>
                <a:tc>
                  <a:txBody>
                    <a:bodyPr/>
                    <a:lstStyle/>
                    <a:p>
                      <a:pPr algn="ctr"/>
                      <a:r>
                        <a:rPr lang="ro-RO" sz="1400" dirty="0">
                          <a:latin typeface="+mn-lt"/>
                        </a:rPr>
                        <a:t>Alocare financiară </a:t>
                      </a:r>
                    </a:p>
                    <a:p>
                      <a:pPr algn="ctr"/>
                      <a:r>
                        <a:rPr lang="ro-RO" sz="1400" dirty="0">
                          <a:latin typeface="+mn-lt"/>
                        </a:rPr>
                        <a:t>(milioane €</a:t>
                      </a:r>
                      <a:r>
                        <a:rPr lang="en-US" sz="1400" dirty="0">
                          <a:latin typeface="+mn-lt"/>
                        </a:rPr>
                        <a:t> FEDR</a:t>
                      </a:r>
                      <a:r>
                        <a:rPr lang="ro-RO" sz="1400" dirty="0">
                          <a:latin typeface="+mn-lt"/>
                        </a:rPr>
                        <a:t>)</a:t>
                      </a:r>
                      <a:endParaRPr lang="en-US" sz="1400" dirty="0">
                        <a:latin typeface="+mn-lt"/>
                      </a:endParaRPr>
                    </a:p>
                  </a:txBody>
                  <a:tcPr/>
                </a:tc>
                <a:tc>
                  <a:txBody>
                    <a:bodyPr/>
                    <a:lstStyle/>
                    <a:p>
                      <a:pPr algn="ctr"/>
                      <a:r>
                        <a:rPr lang="en-US" sz="1400" dirty="0" err="1">
                          <a:latin typeface="+mn-lt"/>
                        </a:rPr>
                        <a:t>Contribuție</a:t>
                      </a:r>
                      <a:r>
                        <a:rPr lang="en-US" sz="1400" dirty="0">
                          <a:latin typeface="+mn-lt"/>
                        </a:rPr>
                        <a:t> </a:t>
                      </a:r>
                      <a:r>
                        <a:rPr lang="en-US" sz="1400" dirty="0" err="1">
                          <a:latin typeface="+mn-lt"/>
                        </a:rPr>
                        <a:t>națională</a:t>
                      </a:r>
                      <a:r>
                        <a:rPr lang="ro-RO" sz="1400" dirty="0">
                          <a:latin typeface="+mn-lt"/>
                        </a:rPr>
                        <a:t> </a:t>
                      </a:r>
                      <a:r>
                        <a:rPr lang="ro-RO" sz="1400">
                          <a:latin typeface="+mn-lt"/>
                        </a:rPr>
                        <a:t>(milioane)</a:t>
                      </a:r>
                      <a:endParaRPr lang="en-US" sz="1400" dirty="0">
                        <a:latin typeface="+mn-lt"/>
                      </a:endParaRPr>
                    </a:p>
                  </a:txBody>
                  <a:tcPr/>
                </a:tc>
                <a:extLst>
                  <a:ext uri="{0D108BD9-81ED-4DB2-BD59-A6C34878D82A}">
                    <a16:rowId xmlns:a16="http://schemas.microsoft.com/office/drawing/2014/main" val="963005516"/>
                  </a:ext>
                </a:extLst>
              </a:tr>
              <a:tr h="649045">
                <a:tc>
                  <a:txBody>
                    <a:bodyPr/>
                    <a:lstStyle/>
                    <a:p>
                      <a:pPr algn="just"/>
                      <a:r>
                        <a:rPr lang="ro-RO" sz="1400" b="1" dirty="0">
                          <a:latin typeface="+mn-lt"/>
                        </a:rPr>
                        <a:t>Prioritatea 1: </a:t>
                      </a:r>
                      <a:r>
                        <a:rPr lang="ro-RO" sz="1400" dirty="0">
                          <a:latin typeface="+mn-lt"/>
                        </a:rPr>
                        <a:t>Dezvoltarea locală plasată sub responsabilitatea comunității (DLRC urban)</a:t>
                      </a:r>
                    </a:p>
                  </a:txBody>
                  <a:tcPr/>
                </a:tc>
                <a:tc>
                  <a:txBody>
                    <a:bodyPr/>
                    <a:lstStyle/>
                    <a:p>
                      <a:pPr algn="r"/>
                      <a:r>
                        <a:rPr lang="ro-RO" sz="1400" dirty="0">
                          <a:latin typeface="+mn-lt"/>
                        </a:rPr>
                        <a:t>160 </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50 </a:t>
                      </a:r>
                    </a:p>
                    <a:p>
                      <a:pPr algn="r"/>
                      <a:endParaRPr lang="ro-RO" sz="1400" dirty="0">
                        <a:latin typeface="+mn-lt"/>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22,9</a:t>
                      </a:r>
                      <a:r>
                        <a:rPr lang="en-US" sz="1400" dirty="0">
                          <a:latin typeface="+mn-lt"/>
                        </a:rPr>
                        <a:t>8</a:t>
                      </a:r>
                      <a:r>
                        <a:rPr lang="ro-RO" sz="1400" dirty="0">
                          <a:latin typeface="+mn-lt"/>
                        </a:rPr>
                        <a:t> </a:t>
                      </a:r>
                    </a:p>
                    <a:p>
                      <a:pPr algn="r"/>
                      <a:endParaRPr lang="ro-RO" sz="1400" dirty="0">
                        <a:latin typeface="+mn-lt"/>
                      </a:endParaRPr>
                    </a:p>
                  </a:txBody>
                  <a:tcPr/>
                </a:tc>
                <a:extLst>
                  <a:ext uri="{0D108BD9-81ED-4DB2-BD59-A6C34878D82A}">
                    <a16:rowId xmlns:a16="http://schemas.microsoft.com/office/drawing/2014/main" val="2791195572"/>
                  </a:ext>
                </a:extLst>
              </a:tr>
              <a:tr h="643666">
                <a:tc>
                  <a:txBody>
                    <a:bodyPr/>
                    <a:lstStyle/>
                    <a:p>
                      <a:pPr algn="just"/>
                      <a:r>
                        <a:rPr lang="ro-RO" sz="1400" b="1" dirty="0">
                          <a:latin typeface="+mn-lt"/>
                        </a:rPr>
                        <a:t>Prioritatea 2: </a:t>
                      </a:r>
                      <a:r>
                        <a:rPr lang="ro-RO" sz="1400" dirty="0">
                          <a:latin typeface="+mn-lt"/>
                        </a:rPr>
                        <a:t>Dezvoltarea Locală plasată sub responsabilitatea comunității (DLRC rural)</a:t>
                      </a:r>
                    </a:p>
                  </a:txBody>
                  <a:tcPr/>
                </a:tc>
                <a:tc>
                  <a:txBody>
                    <a:bodyPr/>
                    <a:lstStyle/>
                    <a:p>
                      <a:pPr algn="r"/>
                      <a:r>
                        <a:rPr lang="ro-RO" sz="1400" dirty="0">
                          <a:latin typeface="+mn-lt"/>
                        </a:rPr>
                        <a:t>150</a:t>
                      </a:r>
                    </a:p>
                  </a:txBody>
                  <a:tcPr/>
                </a:tc>
                <a:tc>
                  <a:txBody>
                    <a:bodyPr/>
                    <a:lstStyle/>
                    <a:p>
                      <a:pPr algn="r"/>
                      <a:r>
                        <a:rPr lang="ro-RO" sz="1400" dirty="0">
                          <a:latin typeface="+mn-lt"/>
                        </a:rPr>
                        <a:t>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10,74</a:t>
                      </a:r>
                    </a:p>
                    <a:p>
                      <a:pPr algn="r"/>
                      <a:endParaRPr lang="ro-RO" sz="1400" dirty="0">
                        <a:latin typeface="+mn-lt"/>
                      </a:endParaRPr>
                    </a:p>
                  </a:txBody>
                  <a:tcPr/>
                </a:tc>
                <a:extLst>
                  <a:ext uri="{0D108BD9-81ED-4DB2-BD59-A6C34878D82A}">
                    <a16:rowId xmlns:a16="http://schemas.microsoft.com/office/drawing/2014/main" val="650002948"/>
                  </a:ext>
                </a:extLst>
              </a:tr>
              <a:tr h="441064">
                <a:tc>
                  <a:txBody>
                    <a:bodyPr/>
                    <a:lstStyle/>
                    <a:p>
                      <a:pPr algn="just"/>
                      <a:r>
                        <a:rPr lang="ro-RO" sz="1400" b="1" dirty="0">
                          <a:latin typeface="+mn-lt"/>
                        </a:rPr>
                        <a:t>Prioritatea 3: </a:t>
                      </a:r>
                      <a:r>
                        <a:rPr lang="ro-RO" sz="1400" dirty="0">
                          <a:latin typeface="+mn-lt"/>
                        </a:rPr>
                        <a:t>Protejarea dreptului la demnitate socială</a:t>
                      </a:r>
                    </a:p>
                  </a:txBody>
                  <a:tcPr/>
                </a:tc>
                <a:tc>
                  <a:txBody>
                    <a:bodyPr/>
                    <a:lstStyle/>
                    <a:p>
                      <a:pPr algn="r"/>
                      <a:r>
                        <a:rPr lang="ro-RO" sz="1400" dirty="0">
                          <a:latin typeface="+mn-lt"/>
                        </a:rPr>
                        <a:t>128,5</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100</a:t>
                      </a:r>
                    </a:p>
                    <a:p>
                      <a:pPr algn="r"/>
                      <a:endParaRPr lang="ro-RO" sz="1400" dirty="0">
                        <a:latin typeface="+mn-lt"/>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64,09</a:t>
                      </a:r>
                    </a:p>
                    <a:p>
                      <a:pPr algn="r"/>
                      <a:endParaRPr lang="ro-RO" sz="1400" dirty="0">
                        <a:latin typeface="+mn-lt"/>
                      </a:endParaRPr>
                    </a:p>
                  </a:txBody>
                  <a:tcPr/>
                </a:tc>
                <a:extLst>
                  <a:ext uri="{0D108BD9-81ED-4DB2-BD59-A6C34878D82A}">
                    <a16:rowId xmlns:a16="http://schemas.microsoft.com/office/drawing/2014/main" val="618906592"/>
                  </a:ext>
                </a:extLst>
              </a:tr>
              <a:tr h="649045">
                <a:tc>
                  <a:txBody>
                    <a:bodyPr/>
                    <a:lstStyle/>
                    <a:p>
                      <a:pPr algn="just"/>
                      <a:r>
                        <a:rPr lang="ro-RO" sz="1400" b="1" noProof="0" dirty="0">
                          <a:latin typeface="+mn-lt"/>
                        </a:rPr>
                        <a:t>Prioritatea</a:t>
                      </a:r>
                      <a:r>
                        <a:rPr lang="ro-RO" sz="1400" b="1" dirty="0">
                          <a:latin typeface="+mn-lt"/>
                        </a:rPr>
                        <a:t> 4: </a:t>
                      </a:r>
                      <a:r>
                        <a:rPr lang="ro-RO" sz="1400" noProof="0" dirty="0">
                          <a:latin typeface="+mn-lt"/>
                        </a:rPr>
                        <a:t>Sprijinirea comunităților rurale fără acces sau cu acces limitat la servicii sociale </a:t>
                      </a:r>
                    </a:p>
                  </a:txBody>
                  <a:tcPr/>
                </a:tc>
                <a:tc>
                  <a:txBody>
                    <a:bodyPr/>
                    <a:lstStyle/>
                    <a:p>
                      <a:pPr algn="r"/>
                      <a:r>
                        <a:rPr lang="ro-RO" sz="1400" dirty="0">
                          <a:latin typeface="+mn-lt"/>
                        </a:rPr>
                        <a:t>661,5</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16,15</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137,40</a:t>
                      </a:r>
                    </a:p>
                    <a:p>
                      <a:pPr algn="r"/>
                      <a:endParaRPr lang="ro-RO" sz="1400" dirty="0">
                        <a:latin typeface="+mn-lt"/>
                      </a:endParaRPr>
                    </a:p>
                  </a:txBody>
                  <a:tcPr/>
                </a:tc>
                <a:extLst>
                  <a:ext uri="{0D108BD9-81ED-4DB2-BD59-A6C34878D82A}">
                    <a16:rowId xmlns:a16="http://schemas.microsoft.com/office/drawing/2014/main" val="359079740"/>
                  </a:ext>
                </a:extLst>
              </a:tr>
              <a:tr h="670560">
                <a:tc>
                  <a:txBody>
                    <a:bodyPr/>
                    <a:lstStyle/>
                    <a:p>
                      <a:pPr algn="just"/>
                      <a:r>
                        <a:rPr lang="ro-RO" sz="1400" b="1" noProof="0" dirty="0">
                          <a:latin typeface="+mn-lt"/>
                        </a:rPr>
                        <a:t>Prioritatea</a:t>
                      </a:r>
                      <a:r>
                        <a:rPr lang="ro-RO" sz="1400" b="1" dirty="0">
                          <a:latin typeface="+mn-lt"/>
                        </a:rPr>
                        <a:t> 5: </a:t>
                      </a:r>
                      <a:r>
                        <a:rPr lang="ro-RO" sz="1400" noProof="0" dirty="0">
                          <a:latin typeface="+mn-lt"/>
                        </a:rPr>
                        <a:t>Reducerea disparităților dintre copiii la risc de sărăcie și/sau excluziune socială și ceilalți copii </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368,75</a:t>
                      </a:r>
                    </a:p>
                    <a:p>
                      <a:pPr algn="r"/>
                      <a:endParaRPr lang="ro-RO" sz="1400" dirty="0">
                        <a:latin typeface="+mn-lt"/>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51,40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140,54 </a:t>
                      </a:r>
                    </a:p>
                    <a:p>
                      <a:pPr algn="r"/>
                      <a:endParaRPr lang="ro-RO" sz="1400" dirty="0">
                        <a:latin typeface="+mn-lt"/>
                      </a:endParaRPr>
                    </a:p>
                  </a:txBody>
                  <a:tcPr/>
                </a:tc>
                <a:extLst>
                  <a:ext uri="{0D108BD9-81ED-4DB2-BD59-A6C34878D82A}">
                    <a16:rowId xmlns:a16="http://schemas.microsoft.com/office/drawing/2014/main" val="2312037768"/>
                  </a:ext>
                </a:extLst>
              </a:tr>
              <a:tr h="494852">
                <a:tc>
                  <a:txBody>
                    <a:bodyPr/>
                    <a:lstStyle/>
                    <a:p>
                      <a:pPr algn="just"/>
                      <a:r>
                        <a:rPr lang="ro-RO" sz="1400" b="1" dirty="0">
                          <a:latin typeface="+mn-lt"/>
                        </a:rPr>
                        <a:t>Prioritatea 6: </a:t>
                      </a:r>
                      <a:r>
                        <a:rPr lang="ro-RO" sz="1400" dirty="0">
                          <a:latin typeface="+mn-lt"/>
                        </a:rPr>
                        <a:t>Servicii de suport pentru persoane vârstnice </a:t>
                      </a:r>
                    </a:p>
                  </a:txBody>
                  <a:tcPr/>
                </a:tc>
                <a:tc>
                  <a:txBody>
                    <a:bodyPr/>
                    <a:lstStyle/>
                    <a:p>
                      <a:pPr algn="r"/>
                      <a:r>
                        <a:rPr lang="ro-RO" sz="1400" dirty="0">
                          <a:latin typeface="+mn-lt"/>
                        </a:rPr>
                        <a:t>150 </a:t>
                      </a:r>
                    </a:p>
                  </a:txBody>
                  <a:tcPr/>
                </a:tc>
                <a:tc>
                  <a:txBody>
                    <a:bodyPr/>
                    <a:lstStyle/>
                    <a:p>
                      <a:pPr algn="r"/>
                      <a:r>
                        <a:rPr lang="ro-RO" sz="1400" dirty="0">
                          <a:latin typeface="+mn-lt"/>
                        </a:rPr>
                        <a:t>40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50,99  </a:t>
                      </a:r>
                    </a:p>
                  </a:txBody>
                  <a:tcPr/>
                </a:tc>
                <a:extLst>
                  <a:ext uri="{0D108BD9-81ED-4DB2-BD59-A6C34878D82A}">
                    <a16:rowId xmlns:a16="http://schemas.microsoft.com/office/drawing/2014/main" val="2512817638"/>
                  </a:ext>
                </a:extLst>
              </a:tr>
            </a:tbl>
          </a:graphicData>
        </a:graphic>
      </p:graphicFrame>
      <p:sp>
        <p:nvSpPr>
          <p:cNvPr id="8" name="Rectangle: Top Corners One Rounded and One Snipped 7">
            <a:extLst>
              <a:ext uri="{FF2B5EF4-FFF2-40B4-BE49-F238E27FC236}">
                <a16:creationId xmlns:a16="http://schemas.microsoft.com/office/drawing/2014/main" id="{A0FA554D-0C07-4364-B6F2-25F8DB46DB5B}"/>
              </a:ext>
            </a:extLst>
          </p:cNvPr>
          <p:cNvSpPr/>
          <p:nvPr/>
        </p:nvSpPr>
        <p:spPr bwMode="gray">
          <a:xfrm>
            <a:off x="586375" y="1269831"/>
            <a:ext cx="11075622" cy="412734"/>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buFont typeface="Wingdings 2" pitchFamily="18" charset="2"/>
              <a:buNone/>
            </a:pPr>
            <a:r>
              <a:rPr lang="it-IT" sz="1600" b="1" dirty="0">
                <a:solidFill>
                  <a:schemeClr val="bg1"/>
                </a:solidFill>
              </a:rPr>
              <a:t>Programul Incluziune și Demnitate Social</a:t>
            </a:r>
            <a:r>
              <a:rPr lang="ro-RO" sz="1600" b="1" dirty="0">
                <a:solidFill>
                  <a:schemeClr val="bg1"/>
                </a:solidFill>
              </a:rPr>
              <a:t>ă 2021-2027</a:t>
            </a:r>
            <a:endParaRPr lang="en-US" sz="1600" b="1" dirty="0">
              <a:solidFill>
                <a:schemeClr val="bg1"/>
              </a:solidFill>
            </a:endParaRPr>
          </a:p>
        </p:txBody>
      </p:sp>
      <p:pic>
        <p:nvPicPr>
          <p:cNvPr id="6" name="Picture 5">
            <a:extLst>
              <a:ext uri="{FF2B5EF4-FFF2-40B4-BE49-F238E27FC236}">
                <a16:creationId xmlns:a16="http://schemas.microsoft.com/office/drawing/2014/main" id="{041B3C71-DF02-1695-3D9B-AADDC5A7DEB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B5D7D522-2CE8-498E-FB86-30C8C3121F84}"/>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9" name="Imagine 1">
            <a:extLst>
              <a:ext uri="{FF2B5EF4-FFF2-40B4-BE49-F238E27FC236}">
                <a16:creationId xmlns:a16="http://schemas.microsoft.com/office/drawing/2014/main" id="{679E683D-3E7D-0B26-D03A-FFBE76E9E3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75760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0FCF8862-318A-4C6B-88A2-4712416DB0DA}"/>
              </a:ext>
            </a:extLst>
          </p:cNvPr>
          <p:cNvSpPr/>
          <p:nvPr/>
        </p:nvSpPr>
        <p:spPr bwMode="gray">
          <a:xfrm>
            <a:off x="558190" y="2097321"/>
            <a:ext cx="3400861" cy="3284481"/>
          </a:xfrm>
          <a:prstGeom prst="ellipse">
            <a:avLst/>
          </a:prstGeom>
          <a:solidFill>
            <a:srgbClr val="0097A9"/>
          </a:solidFill>
          <a:ln w="38100" algn="ctr">
            <a:noFill/>
            <a:miter lim="800000"/>
            <a:headEnd/>
            <a:tailEnd/>
          </a:ln>
        </p:spPr>
        <p:txBody>
          <a:bodyPr wrap="square" lIns="88900" tIns="88900" rIns="88900" bIns="88900" rtlCol="0" anchor="ctr"/>
          <a:lstStyle/>
          <a:p>
            <a:pPr lvl="0" algn="ctr">
              <a:lnSpc>
                <a:spcPct val="106000"/>
              </a:lnSpc>
              <a:defRPr/>
            </a:pPr>
            <a:r>
              <a:rPr lang="en-GB" sz="2200" b="1" dirty="0">
                <a:solidFill>
                  <a:schemeClr val="bg1"/>
                </a:solidFill>
              </a:rPr>
              <a:t>Alocarea total</a:t>
            </a:r>
            <a:r>
              <a:rPr lang="ro-RO" sz="2200" b="1" dirty="0">
                <a:solidFill>
                  <a:schemeClr val="bg1"/>
                </a:solidFill>
              </a:rPr>
              <a:t>ă a</a:t>
            </a:r>
            <a:r>
              <a:rPr lang="en-GB" sz="2200" b="1" dirty="0">
                <a:solidFill>
                  <a:schemeClr val="bg1"/>
                </a:solidFill>
              </a:rPr>
              <a:t> Programului</a:t>
            </a:r>
            <a:endParaRPr lang="ro-RO" sz="2200" b="1" dirty="0">
              <a:solidFill>
                <a:schemeClr val="bg1"/>
              </a:solidFill>
            </a:endParaRPr>
          </a:p>
          <a:p>
            <a:pPr lvl="0" algn="ctr">
              <a:lnSpc>
                <a:spcPct val="106000"/>
              </a:lnSpc>
              <a:defRPr/>
            </a:pPr>
            <a:endParaRPr lang="en-GB" sz="2200" b="1" dirty="0">
              <a:solidFill>
                <a:schemeClr val="bg1"/>
              </a:solidFill>
            </a:endParaRPr>
          </a:p>
          <a:p>
            <a:pPr lvl="0" algn="ctr">
              <a:lnSpc>
                <a:spcPct val="106000"/>
              </a:lnSpc>
              <a:defRPr/>
            </a:pPr>
            <a:r>
              <a:rPr lang="en-GB" sz="2200" b="1" dirty="0">
                <a:solidFill>
                  <a:schemeClr val="bg1"/>
                </a:solidFill>
              </a:rPr>
              <a:t>4.1</a:t>
            </a:r>
            <a:r>
              <a:rPr lang="ro-RO" sz="2200" b="1" dirty="0">
                <a:solidFill>
                  <a:schemeClr val="bg1"/>
                </a:solidFill>
              </a:rPr>
              <a:t>52</a:t>
            </a:r>
            <a:r>
              <a:rPr lang="en-GB" sz="2200" b="1" dirty="0">
                <a:solidFill>
                  <a:schemeClr val="bg1"/>
                </a:solidFill>
              </a:rPr>
              <a:t>,</a:t>
            </a:r>
            <a:r>
              <a:rPr lang="ro-RO" sz="2200" b="1" dirty="0">
                <a:solidFill>
                  <a:schemeClr val="bg1"/>
                </a:solidFill>
              </a:rPr>
              <a:t>1</a:t>
            </a:r>
            <a:r>
              <a:rPr lang="en-GB" sz="2200" b="1" dirty="0">
                <a:solidFill>
                  <a:schemeClr val="bg1"/>
                </a:solidFill>
              </a:rPr>
              <a:t>  </a:t>
            </a:r>
            <a:r>
              <a:rPr lang="ro-RO" sz="2200" b="1" dirty="0">
                <a:solidFill>
                  <a:schemeClr val="bg1"/>
                </a:solidFill>
              </a:rPr>
              <a:t>m</a:t>
            </a:r>
            <a:r>
              <a:rPr lang="en-GB" sz="2200" b="1" dirty="0">
                <a:solidFill>
                  <a:schemeClr val="bg1"/>
                </a:solidFill>
              </a:rPr>
              <a:t>il</a:t>
            </a:r>
            <a:r>
              <a:rPr lang="ro-RO" sz="2200" b="1" dirty="0" err="1">
                <a:solidFill>
                  <a:schemeClr val="bg1"/>
                </a:solidFill>
              </a:rPr>
              <a:t>ioane</a:t>
            </a:r>
            <a:r>
              <a:rPr lang="en-GB" sz="2200" b="1" dirty="0">
                <a:solidFill>
                  <a:schemeClr val="bg1"/>
                </a:solidFill>
              </a:rPr>
              <a:t> euro</a:t>
            </a:r>
          </a:p>
          <a:p>
            <a:pPr lvl="0" algn="ctr">
              <a:lnSpc>
                <a:spcPct val="106000"/>
              </a:lnSpc>
              <a:defRPr/>
            </a:pPr>
            <a:endParaRPr lang="en-GB" sz="1500" dirty="0">
              <a:solidFill>
                <a:schemeClr val="bg1"/>
              </a:solidFill>
            </a:endParaRPr>
          </a:p>
        </p:txBody>
      </p:sp>
      <p:graphicFrame>
        <p:nvGraphicFramePr>
          <p:cNvPr id="2" name="Table 2">
            <a:extLst>
              <a:ext uri="{FF2B5EF4-FFF2-40B4-BE49-F238E27FC236}">
                <a16:creationId xmlns:a16="http://schemas.microsoft.com/office/drawing/2014/main" id="{8790DC04-A4AF-4821-8E33-D92FD5EC8A1A}"/>
              </a:ext>
            </a:extLst>
          </p:cNvPr>
          <p:cNvGraphicFramePr>
            <a:graphicFrameLocks noGrp="1"/>
          </p:cNvGraphicFramePr>
          <p:nvPr>
            <p:extLst>
              <p:ext uri="{D42A27DB-BD31-4B8C-83A1-F6EECF244321}">
                <p14:modId xmlns:p14="http://schemas.microsoft.com/office/powerpoint/2010/main" val="3547658441"/>
              </p:ext>
            </p:extLst>
          </p:nvPr>
        </p:nvGraphicFramePr>
        <p:xfrm>
          <a:off x="4163778" y="1790109"/>
          <a:ext cx="7460166" cy="4097594"/>
        </p:xfrm>
        <a:graphic>
          <a:graphicData uri="http://schemas.openxmlformats.org/drawingml/2006/table">
            <a:tbl>
              <a:tblPr firstRow="1" bandRow="1">
                <a:tableStyleId>{93296810-A885-4BE3-A3E7-6D5BEEA58F35}</a:tableStyleId>
              </a:tblPr>
              <a:tblGrid>
                <a:gridCol w="3004773">
                  <a:extLst>
                    <a:ext uri="{9D8B030D-6E8A-4147-A177-3AD203B41FA5}">
                      <a16:colId xmlns:a16="http://schemas.microsoft.com/office/drawing/2014/main" val="172076861"/>
                    </a:ext>
                  </a:extLst>
                </a:gridCol>
                <a:gridCol w="1593327">
                  <a:extLst>
                    <a:ext uri="{9D8B030D-6E8A-4147-A177-3AD203B41FA5}">
                      <a16:colId xmlns:a16="http://schemas.microsoft.com/office/drawing/2014/main" val="2588021313"/>
                    </a:ext>
                  </a:extLst>
                </a:gridCol>
                <a:gridCol w="1674879">
                  <a:extLst>
                    <a:ext uri="{9D8B030D-6E8A-4147-A177-3AD203B41FA5}">
                      <a16:colId xmlns:a16="http://schemas.microsoft.com/office/drawing/2014/main" val="947010024"/>
                    </a:ext>
                  </a:extLst>
                </a:gridCol>
                <a:gridCol w="1187187">
                  <a:extLst>
                    <a:ext uri="{9D8B030D-6E8A-4147-A177-3AD203B41FA5}">
                      <a16:colId xmlns:a16="http://schemas.microsoft.com/office/drawing/2014/main" val="3438226069"/>
                    </a:ext>
                  </a:extLst>
                </a:gridCol>
              </a:tblGrid>
              <a:tr h="705893">
                <a:tc>
                  <a:txBody>
                    <a:bodyPr/>
                    <a:lstStyle/>
                    <a:p>
                      <a:pPr algn="ctr"/>
                      <a:r>
                        <a:rPr lang="ro-RO" sz="1400" dirty="0">
                          <a:latin typeface="+mn-lt"/>
                        </a:rPr>
                        <a:t>Prioritate</a:t>
                      </a:r>
                    </a:p>
                  </a:txBody>
                  <a:tcPr/>
                </a:tc>
                <a:tc>
                  <a:txBody>
                    <a:bodyPr/>
                    <a:lstStyle/>
                    <a:p>
                      <a:pPr algn="ctr"/>
                      <a:r>
                        <a:rPr lang="ro-RO" sz="1400" dirty="0">
                          <a:latin typeface="+mn-lt"/>
                        </a:rPr>
                        <a:t>Alocare financiară </a:t>
                      </a:r>
                    </a:p>
                    <a:p>
                      <a:pPr algn="ctr"/>
                      <a:r>
                        <a:rPr lang="ro-RO" sz="1400" dirty="0">
                          <a:latin typeface="+mn-lt"/>
                        </a:rPr>
                        <a:t>(milioane € FSE)</a:t>
                      </a:r>
                    </a:p>
                  </a:txBody>
                  <a:tcPr/>
                </a:tc>
                <a:tc>
                  <a:txBody>
                    <a:bodyPr/>
                    <a:lstStyle/>
                    <a:p>
                      <a:pPr algn="ctr"/>
                      <a:r>
                        <a:rPr lang="ro-RO" sz="1400" dirty="0">
                          <a:latin typeface="+mn-lt"/>
                        </a:rPr>
                        <a:t>Alocare financiară </a:t>
                      </a:r>
                    </a:p>
                    <a:p>
                      <a:pPr algn="ctr"/>
                      <a:r>
                        <a:rPr lang="ro-RO" sz="1400" dirty="0">
                          <a:latin typeface="+mn-lt"/>
                        </a:rPr>
                        <a:t>(milioane € FEDR)</a:t>
                      </a:r>
                    </a:p>
                  </a:txBody>
                  <a:tcPr/>
                </a:tc>
                <a:tc>
                  <a:txBody>
                    <a:bodyPr/>
                    <a:lstStyle/>
                    <a:p>
                      <a:pPr algn="ctr"/>
                      <a:r>
                        <a:rPr lang="ro-RO" sz="1400" dirty="0">
                          <a:latin typeface="+mn-lt"/>
                        </a:rPr>
                        <a:t>Contribuție națională</a:t>
                      </a:r>
                    </a:p>
                    <a:p>
                      <a:pPr algn="ctr"/>
                      <a:r>
                        <a:rPr lang="ro-RO" sz="1400">
                          <a:latin typeface="+mn-lt"/>
                        </a:rPr>
                        <a:t>(milioane)</a:t>
                      </a:r>
                      <a:endParaRPr lang="ro-RO" sz="1400" dirty="0">
                        <a:latin typeface="+mn-lt"/>
                      </a:endParaRPr>
                    </a:p>
                  </a:txBody>
                  <a:tcPr/>
                </a:tc>
                <a:extLst>
                  <a:ext uri="{0D108BD9-81ED-4DB2-BD59-A6C34878D82A}">
                    <a16:rowId xmlns:a16="http://schemas.microsoft.com/office/drawing/2014/main" val="963005516"/>
                  </a:ext>
                </a:extLst>
              </a:tr>
              <a:tr h="623002">
                <a:tc>
                  <a:txBody>
                    <a:bodyPr/>
                    <a:lstStyle/>
                    <a:p>
                      <a:pPr algn="just"/>
                      <a:r>
                        <a:rPr lang="ro-RO" sz="1400" b="1" dirty="0">
                          <a:latin typeface="+mn-lt"/>
                        </a:rPr>
                        <a:t>Prioritatea 7: </a:t>
                      </a:r>
                      <a:r>
                        <a:rPr lang="ro-RO" sz="1400" dirty="0">
                          <a:latin typeface="+mn-lt"/>
                        </a:rPr>
                        <a:t>Sprijin pentru persoanele cu dizabilități </a:t>
                      </a:r>
                    </a:p>
                  </a:txBody>
                  <a:tcPr/>
                </a:tc>
                <a:tc>
                  <a:txBody>
                    <a:bodyPr/>
                    <a:lstStyle/>
                    <a:p>
                      <a:pPr algn="r"/>
                      <a:r>
                        <a:rPr lang="ro-RO" sz="1400" dirty="0">
                          <a:latin typeface="+mn-lt"/>
                        </a:rPr>
                        <a:t>297,15</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90,80</a:t>
                      </a:r>
                    </a:p>
                    <a:p>
                      <a:pPr algn="r"/>
                      <a:endParaRPr lang="ro-RO" sz="1400" dirty="0">
                        <a:latin typeface="+mn-lt"/>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146,79 </a:t>
                      </a:r>
                    </a:p>
                    <a:p>
                      <a:pPr algn="r"/>
                      <a:endParaRPr lang="ro-RO" sz="1400" dirty="0">
                        <a:latin typeface="+mn-lt"/>
                      </a:endParaRPr>
                    </a:p>
                  </a:txBody>
                  <a:tcPr/>
                </a:tc>
                <a:extLst>
                  <a:ext uri="{0D108BD9-81ED-4DB2-BD59-A6C34878D82A}">
                    <a16:rowId xmlns:a16="http://schemas.microsoft.com/office/drawing/2014/main" val="650002948"/>
                  </a:ext>
                </a:extLst>
              </a:tr>
              <a:tr h="814641">
                <a:tc>
                  <a:txBody>
                    <a:bodyPr/>
                    <a:lstStyle/>
                    <a:p>
                      <a:pPr algn="just"/>
                      <a:r>
                        <a:rPr lang="ro-RO" sz="1400" b="1" dirty="0">
                          <a:latin typeface="+mn-lt"/>
                        </a:rPr>
                        <a:t>Prioritatea 8: </a:t>
                      </a:r>
                      <a:r>
                        <a:rPr lang="ro-RO" sz="1400" dirty="0">
                          <a:latin typeface="+mn-lt"/>
                        </a:rPr>
                        <a:t>Servicii sociale și de suport acordate altor grupuri vulnerabile </a:t>
                      </a:r>
                    </a:p>
                  </a:txBody>
                  <a:tcPr/>
                </a:tc>
                <a:tc>
                  <a:txBody>
                    <a:bodyPr/>
                    <a:lstStyle/>
                    <a:p>
                      <a:pPr algn="r"/>
                      <a:r>
                        <a:rPr lang="ro-RO" sz="1400" dirty="0">
                          <a:latin typeface="+mn-lt"/>
                        </a:rPr>
                        <a:t>132 </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22,25</a:t>
                      </a:r>
                    </a:p>
                    <a:p>
                      <a:pPr algn="r"/>
                      <a:endParaRPr lang="ro-RO" sz="1400" dirty="0">
                        <a:latin typeface="+mn-lt"/>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 43,93</a:t>
                      </a:r>
                    </a:p>
                    <a:p>
                      <a:pPr algn="r"/>
                      <a:endParaRPr lang="ro-RO" sz="1400" dirty="0">
                        <a:latin typeface="+mn-lt"/>
                      </a:endParaRPr>
                    </a:p>
                  </a:txBody>
                  <a:tcPr/>
                </a:tc>
                <a:extLst>
                  <a:ext uri="{0D108BD9-81ED-4DB2-BD59-A6C34878D82A}">
                    <a16:rowId xmlns:a16="http://schemas.microsoft.com/office/drawing/2014/main" val="618906592"/>
                  </a:ext>
                </a:extLst>
              </a:tr>
              <a:tr h="43132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o-RO" sz="1400" b="1" i="0" u="none" strike="noStrike" kern="1200" cap="none" spc="0" normalizeH="0" baseline="0" noProof="0" dirty="0">
                          <a:ln>
                            <a:noFill/>
                          </a:ln>
                          <a:solidFill>
                            <a:prstClr val="black"/>
                          </a:solidFill>
                          <a:effectLst/>
                          <a:uLnTx/>
                          <a:uFillTx/>
                          <a:latin typeface="+mn-lt"/>
                          <a:ea typeface="+mn-ea"/>
                          <a:cs typeface="+mn-cs"/>
                        </a:rPr>
                        <a:t>Prioritatea 9:</a:t>
                      </a:r>
                      <a:r>
                        <a:rPr kumimoji="0" lang="ro-RO" sz="1400" b="0" i="0" u="none" strike="noStrike" kern="1200" cap="none" spc="0" normalizeH="0" baseline="0" noProof="0" dirty="0">
                          <a:ln>
                            <a:noFill/>
                          </a:ln>
                          <a:solidFill>
                            <a:prstClr val="black"/>
                          </a:solidFill>
                          <a:effectLst/>
                          <a:uLnTx/>
                          <a:uFillTx/>
                          <a:latin typeface="+mn-lt"/>
                          <a:ea typeface="+mn-ea"/>
                          <a:cs typeface="+mn-cs"/>
                        </a:rPr>
                        <a:t> Inovare socială</a:t>
                      </a:r>
                    </a:p>
                    <a:p>
                      <a:pPr algn="just"/>
                      <a:endParaRPr lang="ro-RO" sz="1400" dirty="0">
                        <a:latin typeface="+mn-lt"/>
                      </a:endParaRPr>
                    </a:p>
                  </a:txBody>
                  <a:tcPr/>
                </a:tc>
                <a:tc>
                  <a:txBody>
                    <a:bodyPr/>
                    <a:lstStyle/>
                    <a:p>
                      <a:pPr algn="r"/>
                      <a:r>
                        <a:rPr lang="ro-RO" sz="1400" dirty="0">
                          <a:latin typeface="+mn-lt"/>
                        </a:rPr>
                        <a:t>15</a:t>
                      </a:r>
                    </a:p>
                  </a:txBody>
                  <a:tcPr/>
                </a:tc>
                <a:tc>
                  <a:txBody>
                    <a:bodyPr/>
                    <a:lstStyle/>
                    <a:p>
                      <a:pPr algn="r"/>
                      <a:r>
                        <a:rPr lang="ro-RO" sz="1400" dirty="0">
                          <a:latin typeface="+mn-lt"/>
                        </a:rPr>
                        <a:t>0</a:t>
                      </a:r>
                    </a:p>
                  </a:txBody>
                  <a:tcPr/>
                </a:tc>
                <a:tc>
                  <a:txBody>
                    <a:bodyPr/>
                    <a:lstStyle/>
                    <a:p>
                      <a:pPr algn="r"/>
                      <a:r>
                        <a:rPr lang="ro-RO" sz="1400" dirty="0">
                          <a:latin typeface="+mn-lt"/>
                        </a:rPr>
                        <a:t>2,48</a:t>
                      </a:r>
                    </a:p>
                  </a:txBody>
                  <a:tcPr/>
                </a:tc>
                <a:extLst>
                  <a:ext uri="{0D108BD9-81ED-4DB2-BD59-A6C34878D82A}">
                    <a16:rowId xmlns:a16="http://schemas.microsoft.com/office/drawing/2014/main" val="1679892865"/>
                  </a:ext>
                </a:extLst>
              </a:tr>
              <a:tr h="534263">
                <a:tc>
                  <a:txBody>
                    <a:bodyPr/>
                    <a:lstStyle/>
                    <a:p>
                      <a:pPr algn="just"/>
                      <a:r>
                        <a:rPr lang="ro-RO" sz="1400" b="1" dirty="0">
                          <a:latin typeface="+mn-lt"/>
                        </a:rPr>
                        <a:t>Prioritatea 10:</a:t>
                      </a:r>
                      <a:r>
                        <a:rPr lang="ro-RO" sz="1400" dirty="0">
                          <a:latin typeface="+mn-lt"/>
                        </a:rPr>
                        <a:t> Ajutorarea persoanelor defavorizate</a:t>
                      </a:r>
                    </a:p>
                  </a:txBody>
                  <a:tcPr/>
                </a:tc>
                <a:tc>
                  <a:txBody>
                    <a:bodyPr/>
                    <a:lstStyle/>
                    <a:p>
                      <a:pPr algn="r"/>
                      <a:r>
                        <a:rPr lang="ro-RO" sz="1400" dirty="0">
                          <a:latin typeface="+mn-lt"/>
                        </a:rPr>
                        <a:t>887,54 </a:t>
                      </a:r>
                    </a:p>
                  </a:txBody>
                  <a:tcPr/>
                </a:tc>
                <a:tc>
                  <a:txBody>
                    <a:bodyPr/>
                    <a:lstStyle/>
                    <a:p>
                      <a:pPr algn="r"/>
                      <a:r>
                        <a:rPr lang="ro-RO" sz="1400" dirty="0">
                          <a:latin typeface="+mn-lt"/>
                        </a:rPr>
                        <a:t>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 98,6</a:t>
                      </a:r>
                    </a:p>
                    <a:p>
                      <a:pPr algn="r"/>
                      <a:endParaRPr lang="ro-RO" sz="1400" dirty="0">
                        <a:latin typeface="+mn-lt"/>
                      </a:endParaRPr>
                    </a:p>
                  </a:txBody>
                  <a:tcPr/>
                </a:tc>
                <a:extLst>
                  <a:ext uri="{0D108BD9-81ED-4DB2-BD59-A6C34878D82A}">
                    <a16:rowId xmlns:a16="http://schemas.microsoft.com/office/drawing/2014/main" val="359079740"/>
                  </a:ext>
                </a:extLst>
              </a:tr>
              <a:tr h="357848">
                <a:tc>
                  <a:txBody>
                    <a:bodyPr/>
                    <a:lstStyle/>
                    <a:p>
                      <a:pPr algn="just"/>
                      <a:r>
                        <a:rPr lang="ro-RO" sz="1400" b="1" noProof="0" dirty="0">
                          <a:latin typeface="+mn-lt"/>
                        </a:rPr>
                        <a:t>Prioritatea</a:t>
                      </a:r>
                      <a:r>
                        <a:rPr lang="ro-RO" sz="1400" b="1" dirty="0">
                          <a:latin typeface="+mn-lt"/>
                        </a:rPr>
                        <a:t> 11:</a:t>
                      </a:r>
                      <a:r>
                        <a:rPr lang="ro-RO" sz="1400" dirty="0">
                          <a:latin typeface="+mn-lt"/>
                        </a:rPr>
                        <a:t> </a:t>
                      </a:r>
                      <a:r>
                        <a:rPr lang="ro-RO" sz="1400" noProof="0" dirty="0">
                          <a:latin typeface="+mn-lt"/>
                        </a:rPr>
                        <a:t>Asistență tehnică </a:t>
                      </a:r>
                    </a:p>
                  </a:txBody>
                  <a:tcPr/>
                </a:tc>
                <a:tc>
                  <a:txBody>
                    <a:bodyPr/>
                    <a:lstStyle/>
                    <a:p>
                      <a:pPr algn="r"/>
                      <a:r>
                        <a:rPr lang="ro-RO" sz="1400" dirty="0">
                          <a:latin typeface="+mn-lt"/>
                        </a:rPr>
                        <a:t>45 </a:t>
                      </a:r>
                    </a:p>
                  </a:txBody>
                  <a:tcPr/>
                </a:tc>
                <a:tc>
                  <a:txBody>
                    <a:bodyPr/>
                    <a:lstStyle/>
                    <a:p>
                      <a:pPr algn="r"/>
                      <a:r>
                        <a:rPr lang="ro-RO" sz="1400" dirty="0">
                          <a:latin typeface="+mn-lt"/>
                        </a:rPr>
                        <a:t>0</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ro-RO" sz="1400" dirty="0">
                          <a:latin typeface="+mn-lt"/>
                        </a:rPr>
                        <a:t>67,5</a:t>
                      </a:r>
                    </a:p>
                    <a:p>
                      <a:pPr algn="r"/>
                      <a:endParaRPr lang="ro-RO" sz="1400" dirty="0">
                        <a:latin typeface="+mn-lt"/>
                      </a:endParaRPr>
                    </a:p>
                  </a:txBody>
                  <a:tcPr/>
                </a:tc>
                <a:extLst>
                  <a:ext uri="{0D108BD9-81ED-4DB2-BD59-A6C34878D82A}">
                    <a16:rowId xmlns:a16="http://schemas.microsoft.com/office/drawing/2014/main" val="1427667120"/>
                  </a:ext>
                </a:extLst>
              </a:tr>
              <a:tr h="357848">
                <a:tc>
                  <a:txBody>
                    <a:bodyPr/>
                    <a:lstStyle/>
                    <a:p>
                      <a:pPr algn="just"/>
                      <a:r>
                        <a:rPr lang="ro-RO" sz="1600" b="1" noProof="0" dirty="0">
                          <a:solidFill>
                            <a:srgbClr val="012169"/>
                          </a:solidFill>
                          <a:latin typeface="+mj-lt"/>
                        </a:rPr>
                        <a:t>TOTAL</a:t>
                      </a:r>
                    </a:p>
                  </a:txBody>
                  <a:tcPr/>
                </a:tc>
                <a:tc>
                  <a:txBody>
                    <a:bodyPr/>
                    <a:lstStyle/>
                    <a:p>
                      <a:pPr algn="r" fontAlgn="t"/>
                      <a:r>
                        <a:rPr lang="ro-RO" sz="1600" b="1" kern="1200" dirty="0">
                          <a:solidFill>
                            <a:srgbClr val="012169"/>
                          </a:solidFill>
                          <a:latin typeface="+mj-lt"/>
                          <a:ea typeface="+mn-ea"/>
                          <a:cs typeface="+mn-cs"/>
                        </a:rPr>
                        <a:t>2.995,44</a:t>
                      </a:r>
                    </a:p>
                  </a:txBody>
                  <a:tcPr marL="9525" marR="9525" marT="9525" marB="0"/>
                </a:tc>
                <a:tc>
                  <a:txBody>
                    <a:bodyPr/>
                    <a:lstStyle/>
                    <a:p>
                      <a:pPr algn="r" fontAlgn="t"/>
                      <a:r>
                        <a:rPr lang="ro-RO" sz="1600" b="1" kern="1200" dirty="0">
                          <a:solidFill>
                            <a:srgbClr val="012169"/>
                          </a:solidFill>
                          <a:latin typeface="+mj-lt"/>
                          <a:ea typeface="+mn-ea"/>
                          <a:cs typeface="+mn-cs"/>
                        </a:rPr>
                        <a:t>370,6</a:t>
                      </a:r>
                    </a:p>
                  </a:txBody>
                  <a:tcPr marL="9525" marR="9525" marT="9525" marB="0"/>
                </a:tc>
                <a:tc>
                  <a:txBody>
                    <a:bodyPr/>
                    <a:lstStyle/>
                    <a:p>
                      <a:pPr algn="r" fontAlgn="t"/>
                      <a:r>
                        <a:rPr lang="ro-RO" sz="1600" b="1" kern="1200" dirty="0">
                          <a:solidFill>
                            <a:srgbClr val="012169"/>
                          </a:solidFill>
                          <a:latin typeface="+mj-lt"/>
                          <a:ea typeface="+mn-ea"/>
                          <a:cs typeface="+mn-cs"/>
                        </a:rPr>
                        <a:t>786,06</a:t>
                      </a:r>
                    </a:p>
                  </a:txBody>
                  <a:tcPr marL="9525" marR="9525" marT="9525" marB="0"/>
                </a:tc>
                <a:extLst>
                  <a:ext uri="{0D108BD9-81ED-4DB2-BD59-A6C34878D82A}">
                    <a16:rowId xmlns:a16="http://schemas.microsoft.com/office/drawing/2014/main" val="1621166840"/>
                  </a:ext>
                </a:extLst>
              </a:tr>
            </a:tbl>
          </a:graphicData>
        </a:graphic>
      </p:graphicFrame>
      <p:sp>
        <p:nvSpPr>
          <p:cNvPr id="8" name="Rectangle: Top Corners One Rounded and One Snipped 7">
            <a:extLst>
              <a:ext uri="{FF2B5EF4-FFF2-40B4-BE49-F238E27FC236}">
                <a16:creationId xmlns:a16="http://schemas.microsoft.com/office/drawing/2014/main" id="{A0FA554D-0C07-4364-B6F2-25F8DB46DB5B}"/>
              </a:ext>
            </a:extLst>
          </p:cNvPr>
          <p:cNvSpPr/>
          <p:nvPr/>
        </p:nvSpPr>
        <p:spPr bwMode="gray">
          <a:xfrm>
            <a:off x="548322" y="1225305"/>
            <a:ext cx="11075622" cy="441811"/>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buFont typeface="Wingdings 2" pitchFamily="18" charset="2"/>
              <a:buNone/>
            </a:pPr>
            <a:r>
              <a:rPr lang="it-IT" sz="1600" b="1" dirty="0">
                <a:solidFill>
                  <a:schemeClr val="bg1"/>
                </a:solidFill>
              </a:rPr>
              <a:t>Programul Incluziune și Demnitate Social</a:t>
            </a:r>
            <a:r>
              <a:rPr lang="ro-RO" sz="1600" b="1" dirty="0">
                <a:solidFill>
                  <a:schemeClr val="bg1"/>
                </a:solidFill>
              </a:rPr>
              <a:t>ă 2021-2027</a:t>
            </a:r>
            <a:endParaRPr lang="en-US" sz="1600" b="1" dirty="0">
              <a:solidFill>
                <a:schemeClr val="bg1"/>
              </a:solidFill>
            </a:endParaRPr>
          </a:p>
        </p:txBody>
      </p:sp>
      <p:pic>
        <p:nvPicPr>
          <p:cNvPr id="6" name="Picture 5">
            <a:extLst>
              <a:ext uri="{FF2B5EF4-FFF2-40B4-BE49-F238E27FC236}">
                <a16:creationId xmlns:a16="http://schemas.microsoft.com/office/drawing/2014/main" id="{3F1129B1-6C1F-383F-4C5A-E4A4F68EF28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D324F8F5-A4BB-F24F-0858-36D36610F6E0}"/>
              </a:ext>
            </a:extLst>
          </p:cNvPr>
          <p:cNvPicPr>
            <a:picLocks noChangeAspect="1"/>
          </p:cNvPicPr>
          <p:nvPr/>
        </p:nvPicPr>
        <p:blipFill>
          <a:blip r:embed="rId3"/>
          <a:stretch>
            <a:fillRect/>
          </a:stretch>
        </p:blipFill>
        <p:spPr>
          <a:xfrm>
            <a:off x="10475650" y="66144"/>
            <a:ext cx="898934" cy="957401"/>
          </a:xfrm>
          <a:prstGeom prst="rect">
            <a:avLst/>
          </a:prstGeom>
        </p:spPr>
      </p:pic>
      <p:pic>
        <p:nvPicPr>
          <p:cNvPr id="9" name="Imagine 1">
            <a:extLst>
              <a:ext uri="{FF2B5EF4-FFF2-40B4-BE49-F238E27FC236}">
                <a16:creationId xmlns:a16="http://schemas.microsoft.com/office/drawing/2014/main" id="{10DFED46-FB71-3484-A1C3-685BB77AF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80904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434567" y="1256831"/>
            <a:ext cx="11199244" cy="365107"/>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noProof="0" dirty="0"/>
          </a:p>
          <a:p>
            <a:pPr algn="ctr">
              <a:lnSpc>
                <a:spcPct val="106000"/>
              </a:lnSpc>
            </a:pPr>
            <a:r>
              <a:rPr lang="ro-RO" sz="1600" b="1" dirty="0">
                <a:solidFill>
                  <a:schemeClr val="bg1"/>
                </a:solidFill>
                <a:latin typeface="Calibri Light" panose="020F0302020204030204" pitchFamily="34" charset="0"/>
                <a:cs typeface="Calibri Light" panose="020F0302020204030204" pitchFamily="34" charset="0"/>
              </a:rPr>
              <a:t>Prioritatea 1 Dezvoltarea locală plasată sub responsabilitatea comunității – urban </a:t>
            </a:r>
            <a:endParaRPr kumimoji="0" lang="ro-RO" sz="16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2440018943"/>
              </p:ext>
            </p:extLst>
          </p:nvPr>
        </p:nvGraphicFramePr>
        <p:xfrm>
          <a:off x="434567" y="1738009"/>
          <a:ext cx="11199244" cy="4764298"/>
        </p:xfrm>
        <a:graphic>
          <a:graphicData uri="http://schemas.openxmlformats.org/drawingml/2006/table">
            <a:tbl>
              <a:tblPr firstRow="1" bandRow="1">
                <a:tableStyleId>{93296810-A885-4BE3-A3E7-6D5BEEA58F35}</a:tableStyleId>
              </a:tblPr>
              <a:tblGrid>
                <a:gridCol w="1531379">
                  <a:extLst>
                    <a:ext uri="{9D8B030D-6E8A-4147-A177-3AD203B41FA5}">
                      <a16:colId xmlns:a16="http://schemas.microsoft.com/office/drawing/2014/main" val="1730937873"/>
                    </a:ext>
                  </a:extLst>
                </a:gridCol>
                <a:gridCol w="1338355">
                  <a:extLst>
                    <a:ext uri="{9D8B030D-6E8A-4147-A177-3AD203B41FA5}">
                      <a16:colId xmlns:a16="http://schemas.microsoft.com/office/drawing/2014/main" val="1818300528"/>
                    </a:ext>
                  </a:extLst>
                </a:gridCol>
                <a:gridCol w="4164755">
                  <a:extLst>
                    <a:ext uri="{9D8B030D-6E8A-4147-A177-3AD203B41FA5}">
                      <a16:colId xmlns:a16="http://schemas.microsoft.com/office/drawing/2014/main" val="899024526"/>
                    </a:ext>
                  </a:extLst>
                </a:gridCol>
                <a:gridCol w="4164755">
                  <a:extLst>
                    <a:ext uri="{9D8B030D-6E8A-4147-A177-3AD203B41FA5}">
                      <a16:colId xmlns:a16="http://schemas.microsoft.com/office/drawing/2014/main" val="1609931403"/>
                    </a:ext>
                  </a:extLst>
                </a:gridCol>
              </a:tblGrid>
              <a:tr h="3194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600" noProof="0" dirty="0"/>
                        <a:t>Acțiuni</a:t>
                      </a:r>
                      <a:endParaRPr kumimoji="0" lang="ro-RO" sz="12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a:txBody>
                  <a:tcPr/>
                </a:tc>
                <a:tc>
                  <a:txBody>
                    <a:bodyPr/>
                    <a:lstStyle/>
                    <a:p>
                      <a:pPr algn="ctr"/>
                      <a:r>
                        <a:rPr lang="ro-RO" sz="1600" noProof="0" dirty="0"/>
                        <a:t>Grup țintă vizat</a:t>
                      </a:r>
                    </a:p>
                  </a:txBody>
                  <a:tcPr/>
                </a:tc>
                <a:tc>
                  <a:txBody>
                    <a:bodyPr/>
                    <a:lstStyle/>
                    <a:p>
                      <a:pPr algn="ctr"/>
                      <a:r>
                        <a:rPr lang="ro-RO" sz="1600" noProof="0" dirty="0"/>
                        <a:t>Exemple de investiții vizate</a:t>
                      </a:r>
                    </a:p>
                  </a:txBody>
                  <a:tcPr/>
                </a:tc>
                <a:tc>
                  <a:txBody>
                    <a:bodyPr/>
                    <a:lstStyle/>
                    <a:p>
                      <a:pPr algn="ctr"/>
                      <a:r>
                        <a:rPr lang="en-US" sz="1600" noProof="0" dirty="0" err="1"/>
                        <a:t>Alocare</a:t>
                      </a:r>
                      <a:r>
                        <a:rPr lang="en-US" sz="1600" noProof="0" dirty="0"/>
                        <a:t> </a:t>
                      </a:r>
                      <a:r>
                        <a:rPr lang="en-US" sz="1600" noProof="0" dirty="0" err="1"/>
                        <a:t>financiar</a:t>
                      </a:r>
                      <a:r>
                        <a:rPr lang="ro-RO" sz="1600" noProof="0" dirty="0"/>
                        <a:t>ă</a:t>
                      </a:r>
                    </a:p>
                  </a:txBody>
                  <a:tcPr/>
                </a:tc>
                <a:extLst>
                  <a:ext uri="{0D108BD9-81ED-4DB2-BD59-A6C34878D82A}">
                    <a16:rowId xmlns:a16="http://schemas.microsoft.com/office/drawing/2014/main" val="1559479975"/>
                  </a:ext>
                </a:extLst>
              </a:tr>
              <a:tr h="1533418">
                <a:tc>
                  <a:txBody>
                    <a:bodyPr/>
                    <a:lstStyle/>
                    <a:p>
                      <a:pPr algn="just"/>
                      <a:r>
                        <a:rPr lang="ro-RO" sz="1200" b="1" noProof="0" dirty="0">
                          <a:latin typeface="+mn-lt"/>
                        </a:rPr>
                        <a:t>Masuri de sprijin pentru dezvoltarea infrastructurii ediucaționale (actiunea 1.1 FEDR)</a:t>
                      </a:r>
                    </a:p>
                  </a:txBody>
                  <a:tcPr/>
                </a:tc>
                <a:tc>
                  <a:txBody>
                    <a:bodyPr/>
                    <a:lstStyle/>
                    <a:p>
                      <a:pPr marL="0" algn="just" defTabSz="914400" rtl="0" eaLnBrk="1" latinLnBrk="0" hangingPunct="1"/>
                      <a:r>
                        <a:rPr lang="en-US" sz="1200" b="0" kern="1200" dirty="0" err="1">
                          <a:solidFill>
                            <a:schemeClr val="dk1"/>
                          </a:solidFill>
                          <a:latin typeface="+mn-lt"/>
                          <a:ea typeface="+mn-ea"/>
                          <a:cs typeface="+mn-cs"/>
                        </a:rPr>
                        <a:t>Comunitățile</a:t>
                      </a:r>
                      <a:r>
                        <a:rPr lang="en-US" sz="1200" b="0" kern="1200" dirty="0">
                          <a:solidFill>
                            <a:schemeClr val="dk1"/>
                          </a:solidFill>
                          <a:latin typeface="+mn-lt"/>
                          <a:ea typeface="+mn-ea"/>
                          <a:cs typeface="+mn-cs"/>
                        </a:rPr>
                        <a:t> urbane care au </a:t>
                      </a:r>
                      <a:r>
                        <a:rPr lang="en-US" sz="1200" b="0" kern="1200" dirty="0" err="1">
                          <a:solidFill>
                            <a:schemeClr val="dk1"/>
                          </a:solidFill>
                          <a:latin typeface="+mn-lt"/>
                          <a:ea typeface="+mn-ea"/>
                          <a:cs typeface="+mn-cs"/>
                        </a:rPr>
                        <a:t>nevoie</a:t>
                      </a:r>
                      <a:r>
                        <a:rPr lang="en-US" sz="1200" b="0" kern="1200" dirty="0">
                          <a:solidFill>
                            <a:schemeClr val="dk1"/>
                          </a:solidFill>
                          <a:latin typeface="+mn-lt"/>
                          <a:ea typeface="+mn-ea"/>
                          <a:cs typeface="+mn-cs"/>
                        </a:rPr>
                        <a:t> de o </a:t>
                      </a:r>
                      <a:r>
                        <a:rPr lang="en-US" sz="1200" b="0" kern="1200" dirty="0" err="1">
                          <a:solidFill>
                            <a:schemeClr val="dk1"/>
                          </a:solidFill>
                          <a:latin typeface="+mn-lt"/>
                          <a:ea typeface="+mn-ea"/>
                          <a:cs typeface="+mn-cs"/>
                        </a:rPr>
                        <a:t>infrastructură</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educațională</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modernizată</a:t>
                      </a:r>
                      <a:endParaRPr lang="ro-RO" sz="1200" b="0" kern="1200" noProof="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kern="1200" noProof="0" dirty="0">
                          <a:solidFill>
                            <a:schemeClr val="dk1"/>
                          </a:solidFill>
                          <a:latin typeface="+mn-lt"/>
                          <a:ea typeface="+mn-ea"/>
                          <a:cs typeface="+mn-cs"/>
                        </a:rPr>
                        <a:t>Modernizarea infrastructurii preșcolare/școlare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kern="1200" noProof="0" dirty="0">
                          <a:solidFill>
                            <a:schemeClr val="dk1"/>
                          </a:solidFill>
                          <a:latin typeface="+mn-lt"/>
                          <a:ea typeface="+mn-ea"/>
                          <a:cs typeface="+mn-cs"/>
                        </a:rPr>
                        <a:t>Furnizarea de materiale didactice/dotări mobilier școlar necesar pentru a ajuta elevii să deruleze procesul educațional</a:t>
                      </a:r>
                    </a:p>
                  </a:txBody>
                  <a:tcPr/>
                </a:tc>
                <a:tc>
                  <a:txBody>
                    <a:bodyPr/>
                    <a:lstStyle/>
                    <a:p>
                      <a:pPr marL="171450" indent="-171450" algn="just">
                        <a:buFont typeface="Arial" panose="020B0604020202020204" pitchFamily="34" charset="0"/>
                        <a:buChar char="•"/>
                      </a:pPr>
                      <a:r>
                        <a:rPr lang="ro-RO" sz="1200" b="0" kern="1200" noProof="0" dirty="0">
                          <a:solidFill>
                            <a:schemeClr val="dk1"/>
                          </a:solidFill>
                          <a:latin typeface="+mn-lt"/>
                          <a:ea typeface="+mn-ea"/>
                          <a:cs typeface="+mn-cs"/>
                        </a:rPr>
                        <a:t>20 mil euro alocare FEDR</a:t>
                      </a:r>
                    </a:p>
                    <a:p>
                      <a:pPr marL="171450" indent="-171450" algn="just">
                        <a:buFont typeface="Arial" panose="020B0604020202020204" pitchFamily="34" charset="0"/>
                        <a:buChar char="•"/>
                      </a:pPr>
                      <a:r>
                        <a:rPr lang="ro-RO" sz="1200" b="0" kern="1200" noProof="0" dirty="0">
                          <a:solidFill>
                            <a:schemeClr val="dk1"/>
                          </a:solidFill>
                          <a:latin typeface="+mn-lt"/>
                          <a:ea typeface="+mn-ea"/>
                          <a:cs typeface="+mn-cs"/>
                        </a:rPr>
                        <a:t>2,19 mil euro alocare buget de stat</a:t>
                      </a:r>
                    </a:p>
                  </a:txBody>
                  <a:tcPr/>
                </a:tc>
                <a:extLst>
                  <a:ext uri="{0D108BD9-81ED-4DB2-BD59-A6C34878D82A}">
                    <a16:rowId xmlns:a16="http://schemas.microsoft.com/office/drawing/2014/main" val="359642576"/>
                  </a:ext>
                </a:extLst>
              </a:tr>
              <a:tr h="1519832">
                <a:tc>
                  <a:txBody>
                    <a:bodyPr/>
                    <a:lstStyle/>
                    <a:p>
                      <a:pPr algn="just"/>
                      <a:r>
                        <a:rPr lang="ro-RO" sz="1200" b="1" kern="1200" dirty="0">
                          <a:solidFill>
                            <a:schemeClr val="dk1"/>
                          </a:solidFill>
                          <a:latin typeface="+mn-lt"/>
                          <a:ea typeface="+mn-ea"/>
                          <a:cs typeface="+mn-cs"/>
                        </a:rPr>
                        <a:t>L</a:t>
                      </a:r>
                      <a:r>
                        <a:rPr lang="it-IT" sz="1200" b="1" kern="1200" dirty="0">
                          <a:solidFill>
                            <a:schemeClr val="dk1"/>
                          </a:solidFill>
                          <a:latin typeface="+mn-lt"/>
                          <a:ea typeface="+mn-ea"/>
                          <a:cs typeface="+mn-cs"/>
                        </a:rPr>
                        <a:t>ocuințele sociale individuale și construirea de noi centre de zi sau modernizarea celor mai vechi</a:t>
                      </a:r>
                      <a:endParaRPr lang="ro-RO" sz="1200" b="1" kern="1200" noProof="0" dirty="0">
                        <a:solidFill>
                          <a:schemeClr val="dk1"/>
                        </a:solidFill>
                        <a:latin typeface="+mn-lt"/>
                        <a:ea typeface="+mn-ea"/>
                        <a:cs typeface="+mn-cs"/>
                      </a:endParaRPr>
                    </a:p>
                  </a:txBody>
                  <a:tcPr/>
                </a:tc>
                <a:tc>
                  <a:txBody>
                    <a:bodyPr/>
                    <a:lstStyle/>
                    <a:p>
                      <a:r>
                        <a:rPr lang="en-US" sz="1200" b="0" kern="1200" dirty="0" err="1">
                          <a:solidFill>
                            <a:schemeClr val="dk1"/>
                          </a:solidFill>
                          <a:latin typeface="+mn-lt"/>
                          <a:ea typeface="+mn-ea"/>
                          <a:cs typeface="+mn-cs"/>
                        </a:rPr>
                        <a:t>Persoanele</a:t>
                      </a:r>
                      <a:r>
                        <a:rPr lang="en-US" sz="1200" b="0" kern="1200" dirty="0">
                          <a:solidFill>
                            <a:schemeClr val="dk1"/>
                          </a:solidFill>
                          <a:latin typeface="+mn-lt"/>
                          <a:ea typeface="+mn-ea"/>
                          <a:cs typeface="+mn-cs"/>
                        </a:rPr>
                        <a:t> din </a:t>
                      </a:r>
                      <a:r>
                        <a:rPr lang="en-US" sz="1200" b="0" kern="1200" dirty="0" err="1">
                          <a:solidFill>
                            <a:schemeClr val="dk1"/>
                          </a:solidFill>
                          <a:latin typeface="+mn-lt"/>
                          <a:ea typeface="+mn-ea"/>
                          <a:cs typeface="+mn-cs"/>
                        </a:rPr>
                        <a:t>grupurile</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marginalizate</a:t>
                      </a:r>
                      <a:r>
                        <a:rPr lang="en-US" sz="1200" b="0" kern="1200" dirty="0">
                          <a:solidFill>
                            <a:schemeClr val="dk1"/>
                          </a:solidFill>
                          <a:latin typeface="+mn-lt"/>
                          <a:ea typeface="+mn-ea"/>
                          <a:cs typeface="+mn-cs"/>
                        </a:rPr>
                        <a:t>, cum </a:t>
                      </a:r>
                      <a:r>
                        <a:rPr lang="en-US" sz="1200" b="0" kern="1200" dirty="0" err="1">
                          <a:solidFill>
                            <a:schemeClr val="dk1"/>
                          </a:solidFill>
                          <a:latin typeface="+mn-lt"/>
                          <a:ea typeface="+mn-ea"/>
                          <a:cs typeface="+mn-cs"/>
                        </a:rPr>
                        <a:t>ar</a:t>
                      </a:r>
                      <a:r>
                        <a:rPr lang="en-US" sz="1200" b="0" kern="1200" dirty="0">
                          <a:solidFill>
                            <a:schemeClr val="dk1"/>
                          </a:solidFill>
                          <a:latin typeface="+mn-lt"/>
                          <a:ea typeface="+mn-ea"/>
                          <a:cs typeface="+mn-cs"/>
                        </a:rPr>
                        <a:t> fi </a:t>
                      </a:r>
                      <a:r>
                        <a:rPr lang="en-US" sz="1200" b="0" kern="1200" dirty="0" err="1">
                          <a:solidFill>
                            <a:schemeClr val="dk1"/>
                          </a:solidFill>
                          <a:latin typeface="+mn-lt"/>
                          <a:ea typeface="+mn-ea"/>
                          <a:cs typeface="+mn-cs"/>
                        </a:rPr>
                        <a:t>romii</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migranții</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persoanele</a:t>
                      </a:r>
                      <a:r>
                        <a:rPr lang="en-US" sz="1200" b="0" kern="1200" dirty="0">
                          <a:solidFill>
                            <a:schemeClr val="dk1"/>
                          </a:solidFill>
                          <a:latin typeface="+mn-lt"/>
                          <a:ea typeface="+mn-ea"/>
                          <a:cs typeface="+mn-cs"/>
                        </a:rPr>
                        <a:t> cu </a:t>
                      </a:r>
                      <a:r>
                        <a:rPr lang="en-US" sz="1200" b="0" kern="1200" dirty="0" err="1">
                          <a:solidFill>
                            <a:schemeClr val="dk1"/>
                          </a:solidFill>
                          <a:latin typeface="+mn-lt"/>
                          <a:ea typeface="+mn-ea"/>
                          <a:cs typeface="+mn-cs"/>
                        </a:rPr>
                        <a:t>dizabilități</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și</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alte</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nevoi</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speciale</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persoanele</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în</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vârstă</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persoanele</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fără</a:t>
                      </a:r>
                      <a:endParaRPr lang="en-US" sz="1200" b="0" kern="1200" dirty="0">
                        <a:solidFill>
                          <a:schemeClr val="dk1"/>
                        </a:solidFill>
                        <a:latin typeface="+mn-lt"/>
                        <a:ea typeface="+mn-ea"/>
                        <a:cs typeface="+mn-cs"/>
                      </a:endParaRPr>
                    </a:p>
                    <a:p>
                      <a:r>
                        <a:rPr lang="en-US" sz="1200" b="0" kern="1200" dirty="0" err="1">
                          <a:solidFill>
                            <a:schemeClr val="dk1"/>
                          </a:solidFill>
                          <a:latin typeface="+mn-lt"/>
                          <a:ea typeface="+mn-ea"/>
                          <a:cs typeface="+mn-cs"/>
                        </a:rPr>
                        <a:t>adăpost</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sau</a:t>
                      </a:r>
                      <a:r>
                        <a:rPr lang="en-US" sz="1200" b="0" kern="1200" dirty="0">
                          <a:solidFill>
                            <a:schemeClr val="dk1"/>
                          </a:solidFill>
                          <a:latin typeface="+mn-lt"/>
                          <a:ea typeface="+mn-ea"/>
                          <a:cs typeface="+mn-cs"/>
                        </a:rPr>
                        <a:t> cu </a:t>
                      </a:r>
                      <a:r>
                        <a:rPr lang="en-US" sz="1200" b="0" kern="1200" dirty="0" err="1">
                          <a:solidFill>
                            <a:schemeClr val="dk1"/>
                          </a:solidFill>
                          <a:latin typeface="+mn-lt"/>
                          <a:ea typeface="+mn-ea"/>
                          <a:cs typeface="+mn-cs"/>
                        </a:rPr>
                        <a:t>acces</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redus</a:t>
                      </a:r>
                      <a:r>
                        <a:rPr lang="en-US" sz="1200" b="0" kern="1200" dirty="0">
                          <a:solidFill>
                            <a:schemeClr val="dk1"/>
                          </a:solidFill>
                          <a:latin typeface="+mn-lt"/>
                          <a:ea typeface="+mn-ea"/>
                          <a:cs typeface="+mn-cs"/>
                        </a:rPr>
                        <a:t> la o </a:t>
                      </a:r>
                      <a:r>
                        <a:rPr lang="en-US" sz="1200" b="0" kern="1200" dirty="0" err="1">
                          <a:solidFill>
                            <a:schemeClr val="dk1"/>
                          </a:solidFill>
                          <a:latin typeface="+mn-lt"/>
                          <a:ea typeface="+mn-ea"/>
                          <a:cs typeface="+mn-cs"/>
                        </a:rPr>
                        <a:t>locuință</a:t>
                      </a:r>
                      <a:r>
                        <a:rPr lang="en-US" sz="1200" b="0" kern="1200" dirty="0">
                          <a:solidFill>
                            <a:schemeClr val="dk1"/>
                          </a:solidFill>
                          <a:latin typeface="+mn-lt"/>
                          <a:ea typeface="+mn-ea"/>
                          <a:cs typeface="+mn-cs"/>
                        </a:rPr>
                        <a:t> </a:t>
                      </a:r>
                      <a:r>
                        <a:rPr lang="en-US" sz="1200" b="0" kern="1200" dirty="0" err="1">
                          <a:solidFill>
                            <a:schemeClr val="dk1"/>
                          </a:solidFill>
                          <a:latin typeface="+mn-lt"/>
                          <a:ea typeface="+mn-ea"/>
                          <a:cs typeface="+mn-cs"/>
                        </a:rPr>
                        <a:t>decentă</a:t>
                      </a:r>
                      <a:r>
                        <a:rPr lang="en-US" sz="1200" b="0" kern="1200" dirty="0">
                          <a:solidFill>
                            <a:schemeClr val="dk1"/>
                          </a:solidFill>
                          <a:latin typeface="+mn-lt"/>
                          <a:ea typeface="+mn-ea"/>
                          <a:cs typeface="+mn-cs"/>
                        </a:rPr>
                        <a:t>.</a:t>
                      </a:r>
                      <a:endParaRPr lang="ro-RO" sz="1200" b="0" kern="1200" noProof="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kern="1200" noProof="0" dirty="0">
                          <a:solidFill>
                            <a:schemeClr val="dk1"/>
                          </a:solidFill>
                          <a:latin typeface="+mn-lt"/>
                          <a:ea typeface="+mn-ea"/>
                          <a:cs typeface="+mn-cs"/>
                        </a:rPr>
                        <a:t>Construcția și modernizarea locuințelor sociale individuale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kern="1200" noProof="0" dirty="0">
                          <a:solidFill>
                            <a:schemeClr val="dk1"/>
                          </a:solidFill>
                          <a:latin typeface="+mn-lt"/>
                          <a:ea typeface="+mn-ea"/>
                          <a:cs typeface="+mn-cs"/>
                        </a:rPr>
                        <a:t>Construirea de noi centre de zi sau modernizarea celor existente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ro-RO" sz="1200" b="0" kern="1200" noProof="0" dirty="0">
                        <a:solidFill>
                          <a:schemeClr val="dk1"/>
                        </a:solidFill>
                        <a:latin typeface="+mn-lt"/>
                        <a:ea typeface="+mn-ea"/>
                        <a:cs typeface="+mn-cs"/>
                      </a:endParaRPr>
                    </a:p>
                  </a:txBody>
                  <a:tcPr/>
                </a:tc>
                <a:tc>
                  <a:txBody>
                    <a:bodyPr/>
                    <a:lstStyle/>
                    <a:p>
                      <a:pPr marL="171450" indent="-171450" algn="just">
                        <a:buFont typeface="Arial" panose="020B0604020202020204" pitchFamily="34" charset="0"/>
                        <a:buChar char="•"/>
                      </a:pPr>
                      <a:r>
                        <a:rPr lang="ro-RO" sz="1200" b="0" kern="1200" noProof="0" dirty="0">
                          <a:solidFill>
                            <a:schemeClr val="dk1"/>
                          </a:solidFill>
                          <a:latin typeface="+mn-lt"/>
                          <a:ea typeface="+mn-ea"/>
                          <a:cs typeface="+mn-cs"/>
                        </a:rPr>
                        <a:t>20 mil euro alocare FEDR</a:t>
                      </a:r>
                    </a:p>
                    <a:p>
                      <a:pPr marL="171450" indent="-171450" algn="just">
                        <a:buFont typeface="Arial" panose="020B0604020202020204" pitchFamily="34" charset="0"/>
                        <a:buChar char="•"/>
                      </a:pPr>
                      <a:r>
                        <a:rPr lang="ro-RO" sz="1200" b="0" kern="1200" noProof="0" dirty="0">
                          <a:solidFill>
                            <a:schemeClr val="dk1"/>
                          </a:solidFill>
                          <a:latin typeface="+mn-lt"/>
                          <a:ea typeface="+mn-ea"/>
                          <a:cs typeface="+mn-cs"/>
                        </a:rPr>
                        <a:t>2,19 mil euro alocare buget de stat</a:t>
                      </a:r>
                    </a:p>
                  </a:txBody>
                  <a:tcPr/>
                </a:tc>
                <a:extLst>
                  <a:ext uri="{0D108BD9-81ED-4DB2-BD59-A6C34878D82A}">
                    <a16:rowId xmlns:a16="http://schemas.microsoft.com/office/drawing/2014/main" val="2129786517"/>
                  </a:ext>
                </a:extLst>
              </a:tr>
            </a:tbl>
          </a:graphicData>
        </a:graphic>
      </p:graphicFrame>
      <p:pic>
        <p:nvPicPr>
          <p:cNvPr id="6" name="Picture 5">
            <a:extLst>
              <a:ext uri="{FF2B5EF4-FFF2-40B4-BE49-F238E27FC236}">
                <a16:creationId xmlns:a16="http://schemas.microsoft.com/office/drawing/2014/main" id="{A898E042-CA8B-3043-6B6F-F3D512E906F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F3613AC1-719C-16B3-0F02-CF794F4FCA07}"/>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51224F5B-BAE5-A206-85CF-2FCB6259FA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573578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434567" y="1256831"/>
            <a:ext cx="11199244" cy="365107"/>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algn="ctr">
              <a:lnSpc>
                <a:spcPct val="106000"/>
              </a:lnSpc>
            </a:pPr>
            <a:endParaRPr lang="ro-RO" sz="1600" noProof="0" dirty="0"/>
          </a:p>
          <a:p>
            <a:pPr algn="ctr">
              <a:lnSpc>
                <a:spcPct val="106000"/>
              </a:lnSpc>
            </a:pPr>
            <a:r>
              <a:rPr lang="ro-RO" sz="1600" b="1" dirty="0">
                <a:solidFill>
                  <a:schemeClr val="bg1"/>
                </a:solidFill>
                <a:latin typeface="Calibri Light" panose="020F0302020204030204" pitchFamily="34" charset="0"/>
                <a:cs typeface="Calibri Light" panose="020F0302020204030204" pitchFamily="34" charset="0"/>
              </a:rPr>
              <a:t>Prioritatea 1 Dezvoltarea locală plasată sub responsabilitatea comunității – urban </a:t>
            </a:r>
            <a:endParaRPr kumimoji="0" lang="ro-RO" sz="16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a:p>
            <a:pPr algn="ctr">
              <a:lnSpc>
                <a:spcPct val="106000"/>
              </a:lnSpc>
              <a:buFont typeface="Wingdings 2" pitchFamily="18" charset="2"/>
              <a:buNone/>
            </a:pPr>
            <a:endParaRPr lang="en-US" sz="1600" b="1" dirty="0">
              <a:solidFill>
                <a:schemeClr val="bg1"/>
              </a:solidFill>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3975825314"/>
              </p:ext>
            </p:extLst>
          </p:nvPr>
        </p:nvGraphicFramePr>
        <p:xfrm>
          <a:off x="434567" y="1738009"/>
          <a:ext cx="11199244" cy="2499360"/>
        </p:xfrm>
        <a:graphic>
          <a:graphicData uri="http://schemas.openxmlformats.org/drawingml/2006/table">
            <a:tbl>
              <a:tblPr firstRow="1" bandRow="1">
                <a:tableStyleId>{93296810-A885-4BE3-A3E7-6D5BEEA58F35}</a:tableStyleId>
              </a:tblPr>
              <a:tblGrid>
                <a:gridCol w="1531379">
                  <a:extLst>
                    <a:ext uri="{9D8B030D-6E8A-4147-A177-3AD203B41FA5}">
                      <a16:colId xmlns:a16="http://schemas.microsoft.com/office/drawing/2014/main" val="1730937873"/>
                    </a:ext>
                  </a:extLst>
                </a:gridCol>
                <a:gridCol w="1338355">
                  <a:extLst>
                    <a:ext uri="{9D8B030D-6E8A-4147-A177-3AD203B41FA5}">
                      <a16:colId xmlns:a16="http://schemas.microsoft.com/office/drawing/2014/main" val="1818300528"/>
                    </a:ext>
                  </a:extLst>
                </a:gridCol>
                <a:gridCol w="4164755">
                  <a:extLst>
                    <a:ext uri="{9D8B030D-6E8A-4147-A177-3AD203B41FA5}">
                      <a16:colId xmlns:a16="http://schemas.microsoft.com/office/drawing/2014/main" val="899024526"/>
                    </a:ext>
                  </a:extLst>
                </a:gridCol>
                <a:gridCol w="4164755">
                  <a:extLst>
                    <a:ext uri="{9D8B030D-6E8A-4147-A177-3AD203B41FA5}">
                      <a16:colId xmlns:a16="http://schemas.microsoft.com/office/drawing/2014/main" val="1609931403"/>
                    </a:ext>
                  </a:extLst>
                </a:gridCol>
              </a:tblGrid>
              <a:tr h="3194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600" noProof="0" dirty="0"/>
                        <a:t>Acțiuni</a:t>
                      </a:r>
                      <a:endParaRPr kumimoji="0" lang="ro-RO" sz="12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a:txBody>
                  <a:tcPr/>
                </a:tc>
                <a:tc>
                  <a:txBody>
                    <a:bodyPr/>
                    <a:lstStyle/>
                    <a:p>
                      <a:pPr algn="ctr"/>
                      <a:r>
                        <a:rPr lang="ro-RO" sz="1600" noProof="0" dirty="0"/>
                        <a:t>Grup țintă vizat</a:t>
                      </a:r>
                    </a:p>
                  </a:txBody>
                  <a:tcPr/>
                </a:tc>
                <a:tc>
                  <a:txBody>
                    <a:bodyPr/>
                    <a:lstStyle/>
                    <a:p>
                      <a:pPr algn="ctr"/>
                      <a:r>
                        <a:rPr lang="ro-RO" sz="1600" noProof="0" dirty="0"/>
                        <a:t>Exemple de investiții vizate</a:t>
                      </a:r>
                    </a:p>
                  </a:txBody>
                  <a:tcPr/>
                </a:tc>
                <a:tc>
                  <a:txBody>
                    <a:bodyPr/>
                    <a:lstStyle/>
                    <a:p>
                      <a:pPr algn="ctr"/>
                      <a:r>
                        <a:rPr lang="en-US" sz="1600" noProof="0" dirty="0" err="1"/>
                        <a:t>Alocare</a:t>
                      </a:r>
                      <a:r>
                        <a:rPr lang="en-US" sz="1600" noProof="0" dirty="0"/>
                        <a:t> </a:t>
                      </a:r>
                      <a:r>
                        <a:rPr lang="en-US" sz="1600" noProof="0" dirty="0" err="1"/>
                        <a:t>financiar</a:t>
                      </a:r>
                      <a:r>
                        <a:rPr lang="ro-RO" sz="1600" noProof="0" dirty="0"/>
                        <a:t>ă</a:t>
                      </a:r>
                    </a:p>
                  </a:txBody>
                  <a:tcPr/>
                </a:tc>
                <a:extLst>
                  <a:ext uri="{0D108BD9-81ED-4DB2-BD59-A6C34878D82A}">
                    <a16:rowId xmlns:a16="http://schemas.microsoft.com/office/drawing/2014/main" val="1559479975"/>
                  </a:ext>
                </a:extLst>
              </a:tr>
              <a:tr h="1519832">
                <a:tc>
                  <a:txBody>
                    <a:bodyPr/>
                    <a:lstStyle/>
                    <a:p>
                      <a:pPr algn="just"/>
                      <a:endParaRPr lang="ro-RO" sz="1200" b="1" kern="1200" noProof="0" dirty="0">
                        <a:solidFill>
                          <a:schemeClr val="dk1"/>
                        </a:solidFill>
                        <a:latin typeface="+mn-lt"/>
                        <a:ea typeface="+mn-ea"/>
                        <a:cs typeface="+mn-cs"/>
                      </a:endParaRPr>
                    </a:p>
                    <a:p>
                      <a:pPr algn="just"/>
                      <a:endParaRPr lang="ro-RO" sz="1200" b="1" kern="1200" noProof="0" dirty="0">
                        <a:solidFill>
                          <a:schemeClr val="dk1"/>
                        </a:solidFill>
                        <a:latin typeface="+mn-lt"/>
                        <a:ea typeface="+mn-ea"/>
                        <a:cs typeface="+mn-cs"/>
                      </a:endParaRPr>
                    </a:p>
                    <a:p>
                      <a:pPr algn="just"/>
                      <a:r>
                        <a:rPr lang="ro-RO" sz="1200" b="1" kern="1200" noProof="0" dirty="0">
                          <a:solidFill>
                            <a:schemeClr val="dk1"/>
                          </a:solidFill>
                          <a:latin typeface="+mn-lt"/>
                          <a:ea typeface="+mn-ea"/>
                          <a:cs typeface="+mn-cs"/>
                        </a:rPr>
                        <a:t>Măsuri ce vizează creșterea accesului si integrării in educație a copiilor (actiunea 1.3 FSE+)</a:t>
                      </a:r>
                      <a:endParaRPr lang="ro-RO" sz="1200" b="1" noProof="0" dirty="0">
                        <a:latin typeface="+mn-lt"/>
                      </a:endParaRPr>
                    </a:p>
                  </a:txBody>
                  <a:tcPr/>
                </a:tc>
                <a:tc>
                  <a:txBody>
                    <a:bodyPr/>
                    <a:lstStyle/>
                    <a:p>
                      <a:pPr marL="0" algn="just" defTabSz="914400" rtl="0" eaLnBrk="1" latinLnBrk="0" hangingPunct="1"/>
                      <a:endParaRPr lang="ro-RO" sz="1200" kern="1200" noProof="0" dirty="0">
                        <a:solidFill>
                          <a:schemeClr val="dk1"/>
                        </a:solidFill>
                        <a:latin typeface="+mn-lt"/>
                        <a:ea typeface="+mn-ea"/>
                        <a:cs typeface="+mn-cs"/>
                      </a:endParaRPr>
                    </a:p>
                    <a:p>
                      <a:pPr marL="0" algn="just" defTabSz="914400" rtl="0" eaLnBrk="1" latinLnBrk="0" hangingPunct="1"/>
                      <a:endParaRPr lang="ro-RO" sz="1200" kern="1200" noProof="0" dirty="0">
                        <a:solidFill>
                          <a:schemeClr val="dk1"/>
                        </a:solidFill>
                        <a:latin typeface="+mn-lt"/>
                        <a:ea typeface="+mn-ea"/>
                        <a:cs typeface="+mn-cs"/>
                      </a:endParaRPr>
                    </a:p>
                    <a:p>
                      <a:pPr marL="0" algn="just" defTabSz="914400" rtl="0" eaLnBrk="1" latinLnBrk="0" hangingPunct="1"/>
                      <a:r>
                        <a:rPr lang="it-IT" sz="1200" b="0" kern="1200" dirty="0">
                          <a:solidFill>
                            <a:schemeClr val="dk1"/>
                          </a:solidFill>
                          <a:latin typeface="+mn-lt"/>
                          <a:ea typeface="+mn-ea"/>
                          <a:cs typeface="+mn-cs"/>
                        </a:rPr>
                        <a:t>Copii în risc de abandon școlar din zone urbane marginalizate</a:t>
                      </a:r>
                      <a:endParaRPr lang="ro-RO" sz="1200" b="0" kern="1200" noProof="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0" i="0" u="none" strike="noStrike" kern="1200" baseline="0" noProof="0" dirty="0">
                          <a:solidFill>
                            <a:schemeClr val="dk1"/>
                          </a:solidFill>
                          <a:latin typeface="+mn-lt"/>
                          <a:ea typeface="+mn-ea"/>
                          <a:cs typeface="+mn-cs"/>
                        </a:rPr>
                        <a:t>Măsuri integrate, pentru a sprijini accesul copiilor la educație și o mai bună incluziune:</a:t>
                      </a:r>
                    </a:p>
                    <a:p>
                      <a:pPr marL="171450" indent="-1714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Servicii/programe de tip </a:t>
                      </a:r>
                      <a:r>
                        <a:rPr lang="ro-RO" sz="1200" b="0" i="1" u="none" strike="noStrike" kern="1200" baseline="0" noProof="0" dirty="0" err="1">
                          <a:solidFill>
                            <a:schemeClr val="dk1"/>
                          </a:solidFill>
                          <a:latin typeface="+mn-lt"/>
                          <a:ea typeface="+mn-ea"/>
                          <a:cs typeface="+mn-cs"/>
                        </a:rPr>
                        <a:t>before</a:t>
                      </a:r>
                      <a:r>
                        <a:rPr lang="ro-RO" sz="1200" b="0" i="1" u="none" strike="noStrike" kern="1200" baseline="0" noProof="0" dirty="0">
                          <a:solidFill>
                            <a:schemeClr val="dk1"/>
                          </a:solidFill>
                          <a:latin typeface="+mn-lt"/>
                          <a:ea typeface="+mn-ea"/>
                          <a:cs typeface="+mn-cs"/>
                        </a:rPr>
                        <a:t> </a:t>
                      </a:r>
                      <a:r>
                        <a:rPr lang="ro-RO" sz="1200" b="0" i="0" u="none" strike="noStrike" kern="1200" baseline="0" noProof="0" dirty="0">
                          <a:solidFill>
                            <a:schemeClr val="dk1"/>
                          </a:solidFill>
                          <a:latin typeface="+mn-lt"/>
                          <a:ea typeface="+mn-ea"/>
                          <a:cs typeface="+mn-cs"/>
                        </a:rPr>
                        <a:t>și </a:t>
                      </a:r>
                      <a:r>
                        <a:rPr lang="ro-RO" sz="1200" b="0" i="1" u="none" strike="noStrike" kern="1200" baseline="0" noProof="0" dirty="0" err="1">
                          <a:solidFill>
                            <a:schemeClr val="dk1"/>
                          </a:solidFill>
                          <a:latin typeface="+mn-lt"/>
                          <a:ea typeface="+mn-ea"/>
                          <a:cs typeface="+mn-cs"/>
                        </a:rPr>
                        <a:t>after</a:t>
                      </a:r>
                      <a:r>
                        <a:rPr lang="ro-RO" sz="1200" b="0" i="1" u="none" strike="noStrike" kern="1200" baseline="0" noProof="0" dirty="0">
                          <a:solidFill>
                            <a:schemeClr val="dk1"/>
                          </a:solidFill>
                          <a:latin typeface="+mn-lt"/>
                          <a:ea typeface="+mn-ea"/>
                          <a:cs typeface="+mn-cs"/>
                        </a:rPr>
                        <a:t> </a:t>
                      </a:r>
                      <a:r>
                        <a:rPr lang="ro-RO" sz="1200" b="0" i="1" u="none" strike="noStrike" kern="1200" baseline="0" noProof="0" dirty="0" err="1">
                          <a:solidFill>
                            <a:schemeClr val="dk1"/>
                          </a:solidFill>
                          <a:latin typeface="+mn-lt"/>
                          <a:ea typeface="+mn-ea"/>
                          <a:cs typeface="+mn-cs"/>
                        </a:rPr>
                        <a:t>school</a:t>
                      </a:r>
                      <a:endParaRPr lang="ro-RO" sz="1200" b="0" i="0" u="none" strike="noStrike" kern="1200" baseline="0" noProof="0" dirty="0">
                        <a:solidFill>
                          <a:schemeClr val="dk1"/>
                        </a:solidFill>
                        <a:latin typeface="+mn-lt"/>
                        <a:ea typeface="+mn-ea"/>
                        <a:cs typeface="+mn-cs"/>
                      </a:endParaRPr>
                    </a:p>
                    <a:p>
                      <a:pPr marL="171450" indent="-171450" algn="just">
                        <a:buFont typeface="Arial" panose="020B0604020202020204" pitchFamily="34" charset="0"/>
                        <a:buChar char="•"/>
                      </a:pPr>
                      <a:r>
                        <a:rPr lang="ro-RO" sz="1200" b="0" i="0" u="none" strike="noStrike" kern="1200" baseline="0" noProof="0" dirty="0">
                          <a:solidFill>
                            <a:schemeClr val="dk1"/>
                          </a:solidFill>
                          <a:latin typeface="+mn-lt"/>
                          <a:ea typeface="+mn-ea"/>
                          <a:cs typeface="+mn-cs"/>
                        </a:rPr>
                        <a:t>Facilitarea transportului elevilor către/de la unitățile școlare </a:t>
                      </a:r>
                    </a:p>
                    <a:p>
                      <a:pPr marL="171450" indent="-171450" algn="just">
                        <a:buFont typeface="Arial" panose="020B0604020202020204" pitchFamily="34" charset="0"/>
                        <a:buChar char="•"/>
                      </a:pPr>
                      <a:r>
                        <a:rPr lang="ro-RO" sz="1200" b="0" kern="1200" noProof="0" dirty="0">
                          <a:solidFill>
                            <a:schemeClr val="dk1"/>
                          </a:solidFill>
                          <a:latin typeface="+mn-lt"/>
                          <a:ea typeface="+mn-ea"/>
                          <a:cs typeface="+mn-cs"/>
                        </a:rPr>
                        <a:t>Programe de conștientizare privind participarea la educație pentru părinți, inclusiv acordarea de sprijin material pentru familie (rechizite, îmbrăcăminte, mici reparații, dotări ale locuințelor copiilor vulnerabili). </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b="0" kern="1200" noProof="0" dirty="0">
                          <a:solidFill>
                            <a:schemeClr val="dk1"/>
                          </a:solidFill>
                          <a:latin typeface="+mn-lt"/>
                          <a:ea typeface="+mn-ea"/>
                          <a:cs typeface="+mn-cs"/>
                        </a:rPr>
                        <a:t>Activități extra-scolare, cultural-recreative, sportive etc pentru beneficiarii serviciilor </a:t>
                      </a:r>
                      <a:r>
                        <a:rPr lang="ro-RO" sz="1200" b="0" i="1" kern="1200" noProof="0" dirty="0">
                          <a:solidFill>
                            <a:schemeClr val="dk1"/>
                          </a:solidFill>
                          <a:latin typeface="+mn-lt"/>
                          <a:ea typeface="+mn-ea"/>
                          <a:cs typeface="+mn-cs"/>
                        </a:rPr>
                        <a:t>before</a:t>
                      </a:r>
                      <a:r>
                        <a:rPr lang="ro-RO" sz="1200" b="0" kern="1200" noProof="0" dirty="0">
                          <a:solidFill>
                            <a:schemeClr val="dk1"/>
                          </a:solidFill>
                          <a:latin typeface="+mn-lt"/>
                          <a:ea typeface="+mn-ea"/>
                          <a:cs typeface="+mn-cs"/>
                        </a:rPr>
                        <a:t> și </a:t>
                      </a:r>
                      <a:r>
                        <a:rPr lang="ro-RO" sz="1200" b="0" i="1" kern="1200" noProof="0" dirty="0">
                          <a:solidFill>
                            <a:schemeClr val="dk1"/>
                          </a:solidFill>
                          <a:latin typeface="+mn-lt"/>
                          <a:ea typeface="+mn-ea"/>
                          <a:cs typeface="+mn-cs"/>
                        </a:rPr>
                        <a:t>after school</a:t>
                      </a:r>
                      <a:r>
                        <a:rPr lang="ro-RO" sz="1200" b="0" kern="1200" noProof="0" dirty="0">
                          <a:solidFill>
                            <a:schemeClr val="dk1"/>
                          </a:solidFill>
                          <a:latin typeface="+mn-lt"/>
                          <a:ea typeface="+mn-ea"/>
                          <a:cs typeface="+mn-cs"/>
                        </a:rPr>
                        <a:t>; </a:t>
                      </a:r>
                    </a:p>
                  </a:txBody>
                  <a:tcPr/>
                </a:tc>
                <a:tc>
                  <a:txBody>
                    <a:bodyPr/>
                    <a:lstStyle/>
                    <a:p>
                      <a:pPr marL="171450" indent="-171450" algn="just">
                        <a:buFont typeface="Arial" panose="020B0604020202020204" pitchFamily="34" charset="0"/>
                        <a:buChar char="•"/>
                      </a:pPr>
                      <a:r>
                        <a:rPr lang="ro-RO" sz="1200" b="0" kern="1200" noProof="0" dirty="0">
                          <a:solidFill>
                            <a:schemeClr val="dk1"/>
                          </a:solidFill>
                          <a:latin typeface="+mn-lt"/>
                          <a:ea typeface="+mn-ea"/>
                          <a:cs typeface="+mn-cs"/>
                        </a:rPr>
                        <a:t>30 mil euro alocare FSE+</a:t>
                      </a:r>
                    </a:p>
                    <a:p>
                      <a:pPr marL="171450" indent="-171450" algn="just">
                        <a:buFont typeface="Arial" panose="020B0604020202020204" pitchFamily="34" charset="0"/>
                        <a:buChar char="•"/>
                      </a:pPr>
                      <a:r>
                        <a:rPr lang="ro-RO" sz="1200" b="0" kern="1200" noProof="0" dirty="0">
                          <a:solidFill>
                            <a:schemeClr val="dk1"/>
                          </a:solidFill>
                          <a:latin typeface="+mn-lt"/>
                          <a:ea typeface="+mn-ea"/>
                          <a:cs typeface="+mn-cs"/>
                        </a:rPr>
                        <a:t>3,28 mil euro alocare buget de stat</a:t>
                      </a:r>
                    </a:p>
                  </a:txBody>
                  <a:tcPr/>
                </a:tc>
                <a:extLst>
                  <a:ext uri="{0D108BD9-81ED-4DB2-BD59-A6C34878D82A}">
                    <a16:rowId xmlns:a16="http://schemas.microsoft.com/office/drawing/2014/main" val="2129786517"/>
                  </a:ext>
                </a:extLst>
              </a:tr>
            </a:tbl>
          </a:graphicData>
        </a:graphic>
      </p:graphicFrame>
      <p:pic>
        <p:nvPicPr>
          <p:cNvPr id="6" name="Picture 5">
            <a:extLst>
              <a:ext uri="{FF2B5EF4-FFF2-40B4-BE49-F238E27FC236}">
                <a16:creationId xmlns:a16="http://schemas.microsoft.com/office/drawing/2014/main" id="{A898E042-CA8B-3043-6B6F-F3D512E906F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F3613AC1-719C-16B3-0F02-CF794F4FCA07}"/>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51224F5B-BAE5-A206-85CF-2FCB6259FA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80950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9" y="1223238"/>
            <a:ext cx="11075622" cy="393232"/>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600" b="1" dirty="0">
                <a:solidFill>
                  <a:schemeClr val="bg1"/>
                </a:solidFill>
                <a:latin typeface="Calibri Light" panose="020F0302020204030204" pitchFamily="34" charset="0"/>
                <a:cs typeface="Calibri Light" panose="020F0302020204030204" pitchFamily="34" charset="0"/>
              </a:rPr>
              <a:t>Prioritatea 1 Dezvoltarea locală plasată sub responsabilitatea comunității – urban </a:t>
            </a:r>
            <a:endParaRPr kumimoji="0" lang="ro-RO" sz="16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328041828"/>
              </p:ext>
            </p:extLst>
          </p:nvPr>
        </p:nvGraphicFramePr>
        <p:xfrm>
          <a:off x="558188" y="1700994"/>
          <a:ext cx="11075623" cy="4693920"/>
        </p:xfrm>
        <a:graphic>
          <a:graphicData uri="http://schemas.openxmlformats.org/drawingml/2006/table">
            <a:tbl>
              <a:tblPr firstRow="1" bandRow="1">
                <a:tableStyleId>{93296810-A885-4BE3-A3E7-6D5BEEA58F35}</a:tableStyleId>
              </a:tblPr>
              <a:tblGrid>
                <a:gridCol w="2206105">
                  <a:extLst>
                    <a:ext uri="{9D8B030D-6E8A-4147-A177-3AD203B41FA5}">
                      <a16:colId xmlns:a16="http://schemas.microsoft.com/office/drawing/2014/main" val="1730937873"/>
                    </a:ext>
                  </a:extLst>
                </a:gridCol>
                <a:gridCol w="1049216">
                  <a:extLst>
                    <a:ext uri="{9D8B030D-6E8A-4147-A177-3AD203B41FA5}">
                      <a16:colId xmlns:a16="http://schemas.microsoft.com/office/drawing/2014/main" val="1818300528"/>
                    </a:ext>
                  </a:extLst>
                </a:gridCol>
                <a:gridCol w="5380825">
                  <a:extLst>
                    <a:ext uri="{9D8B030D-6E8A-4147-A177-3AD203B41FA5}">
                      <a16:colId xmlns:a16="http://schemas.microsoft.com/office/drawing/2014/main" val="899024526"/>
                    </a:ext>
                  </a:extLst>
                </a:gridCol>
                <a:gridCol w="2439477">
                  <a:extLst>
                    <a:ext uri="{9D8B030D-6E8A-4147-A177-3AD203B41FA5}">
                      <a16:colId xmlns:a16="http://schemas.microsoft.com/office/drawing/2014/main" val="2033319804"/>
                    </a:ext>
                  </a:extLst>
                </a:gridCol>
              </a:tblGrid>
              <a:tr h="4656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6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rPr>
                        <a:t>Acțiuni</a:t>
                      </a:r>
                    </a:p>
                  </a:txBody>
                  <a:tcPr/>
                </a:tc>
                <a:tc>
                  <a:txBody>
                    <a:bodyPr/>
                    <a:lstStyle/>
                    <a:p>
                      <a:pPr algn="ctr"/>
                      <a:r>
                        <a:rPr lang="ro-RO" sz="1600" noProof="0" dirty="0">
                          <a:latin typeface="+mn-lt"/>
                        </a:rPr>
                        <a:t>Grup țintă vizat</a:t>
                      </a:r>
                    </a:p>
                  </a:txBody>
                  <a:tcPr/>
                </a:tc>
                <a:tc>
                  <a:txBody>
                    <a:bodyPr/>
                    <a:lstStyle/>
                    <a:p>
                      <a:pPr algn="ctr"/>
                      <a:r>
                        <a:rPr lang="ro-RO" sz="1600" noProof="0" dirty="0">
                          <a:latin typeface="+mn-lt"/>
                        </a:rPr>
                        <a:t>Exemple de investiții vizate</a:t>
                      </a:r>
                    </a:p>
                  </a:txBody>
                  <a:tcPr/>
                </a:tc>
                <a:tc>
                  <a:txBody>
                    <a:bodyPr/>
                    <a:lstStyle/>
                    <a:p>
                      <a:pPr algn="ctr"/>
                      <a:r>
                        <a:rPr lang="ro-RO" sz="1600" noProof="0" dirty="0">
                          <a:latin typeface="+mn-lt"/>
                        </a:rPr>
                        <a:t>Alocare financiară</a:t>
                      </a:r>
                    </a:p>
                  </a:txBody>
                  <a:tcPr/>
                </a:tc>
                <a:extLst>
                  <a:ext uri="{0D108BD9-81ED-4DB2-BD59-A6C34878D82A}">
                    <a16:rowId xmlns:a16="http://schemas.microsoft.com/office/drawing/2014/main" val="1559479975"/>
                  </a:ext>
                </a:extLst>
              </a:tr>
              <a:tr h="2437991">
                <a:tc>
                  <a:txBody>
                    <a:bodyPr/>
                    <a:lstStyle/>
                    <a:p>
                      <a:pPr algn="just"/>
                      <a:r>
                        <a:rPr lang="ro-RO" sz="1200" b="1" kern="1200" noProof="0" dirty="0">
                          <a:solidFill>
                            <a:schemeClr val="dk1"/>
                          </a:solidFill>
                          <a:latin typeface="+mn-lt"/>
                          <a:ea typeface="+mn-ea"/>
                          <a:cs typeface="+mn-cs"/>
                        </a:rPr>
                        <a:t>Acțiuni care contribuie la </a:t>
                      </a:r>
                      <a:r>
                        <a:rPr lang="it-IT" sz="1200" b="1" kern="1200" dirty="0">
                          <a:solidFill>
                            <a:schemeClr val="dk1"/>
                          </a:solidFill>
                          <a:latin typeface="+mn-lt"/>
                          <a:ea typeface="+mn-ea"/>
                          <a:cs typeface="+mn-cs"/>
                        </a:rPr>
                        <a:t>accesul persoanelor marginalizate, precum romii, la servicii integrate sociale,</a:t>
                      </a:r>
                    </a:p>
                    <a:p>
                      <a:pPr algn="just"/>
                      <a:r>
                        <a:rPr lang="en-US" sz="1200" b="1" kern="1200" dirty="0">
                          <a:solidFill>
                            <a:schemeClr val="dk1"/>
                          </a:solidFill>
                          <a:latin typeface="+mn-lt"/>
                          <a:ea typeface="+mn-ea"/>
                          <a:cs typeface="+mn-cs"/>
                        </a:rPr>
                        <a:t>de </a:t>
                      </a:r>
                      <a:r>
                        <a:rPr lang="en-US" sz="1200" b="1" kern="1200" dirty="0" err="1">
                          <a:solidFill>
                            <a:schemeClr val="dk1"/>
                          </a:solidFill>
                          <a:latin typeface="+mn-lt"/>
                          <a:ea typeface="+mn-ea"/>
                          <a:cs typeface="+mn-cs"/>
                        </a:rPr>
                        <a:t>sanatate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și</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educatie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pentru</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sanatate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ocupare</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și</a:t>
                      </a:r>
                      <a:r>
                        <a:rPr lang="en-US" sz="1200" b="1" kern="1200" dirty="0">
                          <a:solidFill>
                            <a:schemeClr val="dk1"/>
                          </a:solidFill>
                          <a:latin typeface="+mn-lt"/>
                          <a:ea typeface="+mn-ea"/>
                          <a:cs typeface="+mn-cs"/>
                        </a:rPr>
                        <a:t> </a:t>
                      </a:r>
                      <a:r>
                        <a:rPr lang="en-US" sz="1200" b="1" kern="1200" dirty="0" err="1">
                          <a:solidFill>
                            <a:schemeClr val="dk1"/>
                          </a:solidFill>
                          <a:latin typeface="+mn-lt"/>
                          <a:ea typeface="+mn-ea"/>
                          <a:cs typeface="+mn-cs"/>
                        </a:rPr>
                        <a:t>educație</a:t>
                      </a:r>
                      <a:r>
                        <a:rPr lang="ro-RO" sz="1200" b="1" kern="1200" dirty="0">
                          <a:solidFill>
                            <a:schemeClr val="dk1"/>
                          </a:solidFill>
                          <a:latin typeface="+mn-lt"/>
                          <a:ea typeface="+mn-ea"/>
                          <a:cs typeface="+mn-cs"/>
                        </a:rPr>
                        <a:t> (acțiunea 1.4 FSE+)</a:t>
                      </a:r>
                      <a:endParaRPr lang="ro-RO" sz="1200" b="1" kern="1200" noProof="0" dirty="0">
                        <a:solidFill>
                          <a:schemeClr val="dk1"/>
                        </a:solidFill>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it-IT" sz="1200" kern="1200" dirty="0">
                          <a:solidFill>
                            <a:schemeClr val="dk1"/>
                          </a:solidFill>
                          <a:latin typeface="+mn-lt"/>
                          <a:ea typeface="+mn-ea"/>
                          <a:cs typeface="+mn-cs"/>
                        </a:rPr>
                        <a:t>Minorități din comunități urbane marginalizate</a:t>
                      </a:r>
                      <a:endParaRPr lang="ro-RO" sz="1200" kern="1200" noProof="0" dirty="0">
                        <a:solidFill>
                          <a:schemeClr val="dk1"/>
                        </a:solidFill>
                        <a:latin typeface="+mn-lt"/>
                        <a:ea typeface="+mn-ea"/>
                        <a:cs typeface="+mn-cs"/>
                      </a:endParaRPr>
                    </a:p>
                  </a:txBody>
                  <a:tcPr/>
                </a:tc>
                <a:tc>
                  <a:txBody>
                    <a:bodyPr/>
                    <a:lstStyle/>
                    <a:p>
                      <a:pPr marL="171450" indent="-171450" algn="just">
                        <a:buFont typeface="Arial" panose="020B0604020202020204" pitchFamily="34" charset="0"/>
                        <a:buChar char="•"/>
                      </a:pPr>
                      <a:r>
                        <a:rPr lang="ro-RO" sz="1200" kern="1200" noProof="0" dirty="0">
                          <a:solidFill>
                            <a:schemeClr val="dk1"/>
                          </a:solidFill>
                          <a:latin typeface="+mn-lt"/>
                          <a:ea typeface="+mn-ea"/>
                          <a:cs typeface="+mn-cs"/>
                        </a:rPr>
                        <a:t>acțiuni de informare a persoanelor vulnerabile, dintre care romi, asupra dreptului la pachetul minimal de servicii de sănătate pentru persoanele care nu sunt incluse în sistemul asigurărilor sociale și de sănătate;</a:t>
                      </a:r>
                    </a:p>
                    <a:p>
                      <a:pPr marL="171450" indent="-171450" algn="just">
                        <a:buFont typeface="Arial" panose="020B0604020202020204" pitchFamily="34" charset="0"/>
                        <a:buChar char="•"/>
                      </a:pPr>
                      <a:r>
                        <a:rPr lang="ro-RO" sz="1200" kern="1200" noProof="0" dirty="0">
                          <a:solidFill>
                            <a:schemeClr val="dk1"/>
                          </a:solidFill>
                          <a:latin typeface="+mn-lt"/>
                          <a:ea typeface="+mn-ea"/>
                          <a:cs typeface="+mn-cs"/>
                        </a:rPr>
                        <a:t>campanii de informare și consiliere privind sănătatea reproducerii, prevenirea și combaterea violenței domestice și a traficului de persoane;</a:t>
                      </a:r>
                    </a:p>
                    <a:p>
                      <a:pPr marL="171450" indent="-171450" algn="just">
                        <a:buFont typeface="Arial" panose="020B0604020202020204" pitchFamily="34" charset="0"/>
                        <a:buChar char="•"/>
                      </a:pPr>
                      <a:r>
                        <a:rPr lang="ro-RO" sz="1200" kern="1200" noProof="0" dirty="0">
                          <a:solidFill>
                            <a:schemeClr val="dk1"/>
                          </a:solidFill>
                          <a:latin typeface="+mn-lt"/>
                          <a:ea typeface="+mn-ea"/>
                          <a:cs typeface="+mn-cs"/>
                        </a:rPr>
                        <a:t>promovarea măsurilor privind combaterea discriminării în accesarea serviciilor de sănătate publică, la nivel comunitar, la nivelul instituțiilor și a altor factori implicați;</a:t>
                      </a:r>
                    </a:p>
                    <a:p>
                      <a:pPr marL="171450" indent="-171450" algn="just">
                        <a:buFont typeface="Arial" panose="020B0604020202020204" pitchFamily="34" charset="0"/>
                        <a:buChar char="•"/>
                      </a:pPr>
                      <a:r>
                        <a:rPr lang="ro-RO" sz="1200" kern="1200" noProof="0" dirty="0">
                          <a:solidFill>
                            <a:schemeClr val="dk1"/>
                          </a:solidFill>
                          <a:latin typeface="+mn-lt"/>
                          <a:ea typeface="+mn-ea"/>
                          <a:cs typeface="+mn-cs"/>
                        </a:rPr>
                        <a:t>acțiuni de informare, demersuri specifice și permanente de înregistrare în baza de date a persoanelor inactive conform prevederilor Legii nr. 76/2002, consiliere, destinate creșterii ocupabilității în rândul populației de etnie romă perioada 2022-2027 cu accent pe segmentele tinere și femei rome;</a:t>
                      </a:r>
                    </a:p>
                    <a:p>
                      <a:pPr marL="171450" indent="-171450" algn="just">
                        <a:buFont typeface="Arial" panose="020B0604020202020204" pitchFamily="34" charset="0"/>
                        <a:buChar char="•"/>
                      </a:pPr>
                      <a:r>
                        <a:rPr lang="ro-RO" sz="1200" kern="1200" noProof="0" dirty="0">
                          <a:solidFill>
                            <a:schemeClr val="dk1"/>
                          </a:solidFill>
                          <a:latin typeface="+mn-lt"/>
                          <a:ea typeface="+mn-ea"/>
                          <a:cs typeface="+mn-cs"/>
                        </a:rPr>
                        <a:t>acțiuni de informare și consiliere profesională; mediere și facilitare a angajării, inclusiv prin campanii de promovare a avantajelor angajării tinerilor în rândul angajatorilor destinate încurajării participării părinţilor romi la procesul educaţional din şcoală și din afara ei;</a:t>
                      </a:r>
                    </a:p>
                    <a:p>
                      <a:pPr marL="171450" indent="-171450" algn="just">
                        <a:buFont typeface="Arial" panose="020B0604020202020204" pitchFamily="34" charset="0"/>
                        <a:buChar char="•"/>
                      </a:pPr>
                      <a:r>
                        <a:rPr lang="ro-RO" sz="1200" kern="1200" noProof="0" dirty="0">
                          <a:solidFill>
                            <a:schemeClr val="dk1"/>
                          </a:solidFill>
                          <a:latin typeface="+mn-lt"/>
                          <a:ea typeface="+mn-ea"/>
                          <a:cs typeface="+mn-cs"/>
                        </a:rPr>
                        <a:t>campanii de informare și conștientizare încurajării participării tinerilor romi în sistemul de învățământ profesional și profesional dual, cu precădere în domeniul învățământului profesional și profesional dual din agricultură și ramuri conexe acesteia.</a:t>
                      </a:r>
                    </a:p>
                    <a:p>
                      <a:pPr marL="171450" indent="-171450" algn="just">
                        <a:buFont typeface="Arial" panose="020B0604020202020204" pitchFamily="34" charset="0"/>
                        <a:buChar char="•"/>
                      </a:pPr>
                      <a:r>
                        <a:rPr lang="ro-RO" sz="1200" kern="1200" noProof="0" dirty="0">
                          <a:solidFill>
                            <a:schemeClr val="dk1"/>
                          </a:solidFill>
                          <a:latin typeface="+mn-lt"/>
                          <a:ea typeface="+mn-ea"/>
                          <a:cs typeface="+mn-cs"/>
                        </a:rPr>
                        <a:t>Servicii de formare tineri romi pentru încadrarea în meserii de bază, inclusiv măsuri de acompaniament (masă caldă, transport etc.)</a:t>
                      </a: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40 mil euro alocae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4,38 mil euro alocare BS</a:t>
                      </a:r>
                    </a:p>
                  </a:txBody>
                  <a:tcPr/>
                </a:tc>
                <a:extLst>
                  <a:ext uri="{0D108BD9-81ED-4DB2-BD59-A6C34878D82A}">
                    <a16:rowId xmlns:a16="http://schemas.microsoft.com/office/drawing/2014/main" val="359642576"/>
                  </a:ext>
                </a:extLst>
              </a:tr>
            </a:tbl>
          </a:graphicData>
        </a:graphic>
      </p:graphicFrame>
      <p:pic>
        <p:nvPicPr>
          <p:cNvPr id="6" name="Picture 5">
            <a:extLst>
              <a:ext uri="{FF2B5EF4-FFF2-40B4-BE49-F238E27FC236}">
                <a16:creationId xmlns:a16="http://schemas.microsoft.com/office/drawing/2014/main" id="{4EB0EEC6-DEAD-0497-0684-100467859D4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F8F6DF76-492D-17C7-878D-AF8E6A827B70}"/>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02918EF4-3B05-2D91-2172-FA2D47061D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129663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Top Corners One Rounded and One Snipped 12">
            <a:extLst>
              <a:ext uri="{FF2B5EF4-FFF2-40B4-BE49-F238E27FC236}">
                <a16:creationId xmlns:a16="http://schemas.microsoft.com/office/drawing/2014/main" id="{0ED8AAB3-C4B9-4150-9BE4-BAF0CF887882}"/>
              </a:ext>
            </a:extLst>
          </p:cNvPr>
          <p:cNvSpPr/>
          <p:nvPr/>
        </p:nvSpPr>
        <p:spPr bwMode="gray">
          <a:xfrm>
            <a:off x="558189" y="1223238"/>
            <a:ext cx="11075622" cy="393232"/>
          </a:xfrm>
          <a:prstGeom prst="snipRound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lIns="88900" tIns="88900" rIns="88900" bIns="889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600" b="1" dirty="0">
                <a:solidFill>
                  <a:schemeClr val="bg1"/>
                </a:solidFill>
                <a:latin typeface="Calibri Light" panose="020F0302020204030204" pitchFamily="34" charset="0"/>
                <a:cs typeface="Calibri Light" panose="020F0302020204030204" pitchFamily="34" charset="0"/>
              </a:rPr>
              <a:t>Prioritatea 1 Dezvoltarea locală plasată sub responsabilitatea comunității – urban </a:t>
            </a:r>
            <a:endParaRPr kumimoji="0" lang="ro-RO" sz="16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endParaRPr>
          </a:p>
        </p:txBody>
      </p:sp>
      <p:graphicFrame>
        <p:nvGraphicFramePr>
          <p:cNvPr id="2" name="Table 2">
            <a:extLst>
              <a:ext uri="{FF2B5EF4-FFF2-40B4-BE49-F238E27FC236}">
                <a16:creationId xmlns:a16="http://schemas.microsoft.com/office/drawing/2014/main" id="{F48F3029-5112-42A7-B5D8-1B66E10BF0FC}"/>
              </a:ext>
            </a:extLst>
          </p:cNvPr>
          <p:cNvGraphicFramePr>
            <a:graphicFrameLocks noGrp="1"/>
          </p:cNvGraphicFramePr>
          <p:nvPr>
            <p:extLst>
              <p:ext uri="{D42A27DB-BD31-4B8C-83A1-F6EECF244321}">
                <p14:modId xmlns:p14="http://schemas.microsoft.com/office/powerpoint/2010/main" val="2327782269"/>
              </p:ext>
            </p:extLst>
          </p:nvPr>
        </p:nvGraphicFramePr>
        <p:xfrm>
          <a:off x="558188" y="1700994"/>
          <a:ext cx="11075623" cy="4602480"/>
        </p:xfrm>
        <a:graphic>
          <a:graphicData uri="http://schemas.openxmlformats.org/drawingml/2006/table">
            <a:tbl>
              <a:tblPr firstRow="1" bandRow="1">
                <a:tableStyleId>{93296810-A885-4BE3-A3E7-6D5BEEA58F35}</a:tableStyleId>
              </a:tblPr>
              <a:tblGrid>
                <a:gridCol w="2206105">
                  <a:extLst>
                    <a:ext uri="{9D8B030D-6E8A-4147-A177-3AD203B41FA5}">
                      <a16:colId xmlns:a16="http://schemas.microsoft.com/office/drawing/2014/main" val="1730937873"/>
                    </a:ext>
                  </a:extLst>
                </a:gridCol>
                <a:gridCol w="1049216">
                  <a:extLst>
                    <a:ext uri="{9D8B030D-6E8A-4147-A177-3AD203B41FA5}">
                      <a16:colId xmlns:a16="http://schemas.microsoft.com/office/drawing/2014/main" val="1818300528"/>
                    </a:ext>
                  </a:extLst>
                </a:gridCol>
                <a:gridCol w="5364047">
                  <a:extLst>
                    <a:ext uri="{9D8B030D-6E8A-4147-A177-3AD203B41FA5}">
                      <a16:colId xmlns:a16="http://schemas.microsoft.com/office/drawing/2014/main" val="899024526"/>
                    </a:ext>
                  </a:extLst>
                </a:gridCol>
                <a:gridCol w="2456255">
                  <a:extLst>
                    <a:ext uri="{9D8B030D-6E8A-4147-A177-3AD203B41FA5}">
                      <a16:colId xmlns:a16="http://schemas.microsoft.com/office/drawing/2014/main" val="2033319804"/>
                    </a:ext>
                  </a:extLst>
                </a:gridCol>
              </a:tblGrid>
              <a:tr h="4656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o-RO" sz="1600" b="1" u="none" strike="noStrike" kern="1200" cap="none" spc="0" normalizeH="0" baseline="0" noProof="0" dirty="0">
                          <a:ln>
                            <a:noFill/>
                          </a:ln>
                          <a:solidFill>
                            <a:schemeClr val="bg1"/>
                          </a:solidFill>
                          <a:effectLst/>
                          <a:uLnTx/>
                          <a:uFillTx/>
                          <a:latin typeface="Calibri Light" panose="020F0302020204030204" pitchFamily="34" charset="0"/>
                          <a:cs typeface="Calibri Light" panose="020F0302020204030204" pitchFamily="34" charset="0"/>
                        </a:rPr>
                        <a:t>Acțiuni</a:t>
                      </a:r>
                    </a:p>
                  </a:txBody>
                  <a:tcPr/>
                </a:tc>
                <a:tc>
                  <a:txBody>
                    <a:bodyPr/>
                    <a:lstStyle/>
                    <a:p>
                      <a:pPr algn="ctr"/>
                      <a:r>
                        <a:rPr lang="ro-RO" sz="1600" noProof="0" dirty="0">
                          <a:latin typeface="+mn-lt"/>
                        </a:rPr>
                        <a:t>Grup țintă vizat</a:t>
                      </a:r>
                    </a:p>
                  </a:txBody>
                  <a:tcPr/>
                </a:tc>
                <a:tc>
                  <a:txBody>
                    <a:bodyPr/>
                    <a:lstStyle/>
                    <a:p>
                      <a:pPr algn="ctr"/>
                      <a:r>
                        <a:rPr lang="ro-RO" sz="1600" noProof="0" dirty="0">
                          <a:latin typeface="+mn-lt"/>
                        </a:rPr>
                        <a:t>Exemple de investiții vizate</a:t>
                      </a:r>
                    </a:p>
                  </a:txBody>
                  <a:tcPr/>
                </a:tc>
                <a:tc>
                  <a:txBody>
                    <a:bodyPr/>
                    <a:lstStyle/>
                    <a:p>
                      <a:pPr algn="ctr"/>
                      <a:r>
                        <a:rPr lang="ro-RO" sz="1600" noProof="0" dirty="0">
                          <a:latin typeface="+mn-lt"/>
                        </a:rPr>
                        <a:t>Alocare financiară</a:t>
                      </a:r>
                    </a:p>
                  </a:txBody>
                  <a:tcPr/>
                </a:tc>
                <a:extLst>
                  <a:ext uri="{0D108BD9-81ED-4DB2-BD59-A6C34878D82A}">
                    <a16:rowId xmlns:a16="http://schemas.microsoft.com/office/drawing/2014/main" val="1559479975"/>
                  </a:ext>
                </a:extLst>
              </a:tr>
              <a:tr h="10280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kern="1200" noProof="0" dirty="0">
                          <a:solidFill>
                            <a:schemeClr val="dk1"/>
                          </a:solidFill>
                          <a:latin typeface="+mn-lt"/>
                          <a:ea typeface="+mn-ea"/>
                          <a:cs typeface="+mn-cs"/>
                        </a:rPr>
                        <a:t>Furnizarea de servicii sociale pentru copii si vârstnici (acțiunea 1.5</a:t>
                      </a:r>
                      <a:r>
                        <a:rPr lang="en-US" sz="1200" b="1" kern="1200" noProof="0" dirty="0">
                          <a:solidFill>
                            <a:schemeClr val="dk1"/>
                          </a:solidFill>
                          <a:latin typeface="+mn-lt"/>
                          <a:ea typeface="+mn-ea"/>
                          <a:cs typeface="+mn-cs"/>
                        </a:rPr>
                        <a:t> FSE+</a:t>
                      </a:r>
                      <a:r>
                        <a:rPr lang="ro-RO" sz="1200" b="1" kern="1200" noProof="0" dirty="0">
                          <a:solidFill>
                            <a:schemeClr val="dk1"/>
                          </a:solidFill>
                          <a:latin typeface="+mn-lt"/>
                          <a:ea typeface="+mn-ea"/>
                          <a:cs typeface="+mn-cs"/>
                        </a:rPr>
                        <a:t>)</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err="1">
                          <a:solidFill>
                            <a:schemeClr val="dk1"/>
                          </a:solidFill>
                          <a:latin typeface="+mn-lt"/>
                          <a:ea typeface="+mn-ea"/>
                          <a:cs typeface="+mn-cs"/>
                        </a:rPr>
                        <a:t>Copii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și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bătrâni</a:t>
                      </a:r>
                      <a:r>
                        <a:rPr lang="en-US" sz="1200" kern="1200" dirty="0">
                          <a:solidFill>
                            <a:schemeClr val="dk1"/>
                          </a:solidFill>
                          <a:latin typeface="+mn-lt"/>
                          <a:ea typeface="+mn-ea"/>
                          <a:cs typeface="+mn-cs"/>
                        </a:rPr>
                        <a:t> din </a:t>
                      </a:r>
                      <a:r>
                        <a:rPr lang="en-US" sz="1200" kern="1200" dirty="0" err="1">
                          <a:solidFill>
                            <a:schemeClr val="dk1"/>
                          </a:solidFill>
                          <a:latin typeface="+mn-lt"/>
                          <a:ea typeface="+mn-ea"/>
                          <a:cs typeface="+mn-cs"/>
                        </a:rPr>
                        <a:t>comunități</a:t>
                      </a:r>
                      <a:r>
                        <a:rPr lang="en-US" sz="1200" kern="1200" dirty="0">
                          <a:solidFill>
                            <a:schemeClr val="dk1"/>
                          </a:solidFill>
                          <a:latin typeface="+mn-lt"/>
                          <a:ea typeface="+mn-ea"/>
                          <a:cs typeface="+mn-cs"/>
                        </a:rPr>
                        <a:t> urbane </a:t>
                      </a:r>
                      <a:r>
                        <a:rPr lang="en-US" sz="1200" kern="1200" dirty="0" err="1">
                          <a:solidFill>
                            <a:schemeClr val="dk1"/>
                          </a:solidFill>
                          <a:latin typeface="+mn-lt"/>
                          <a:ea typeface="+mn-ea"/>
                          <a:cs typeface="+mn-cs"/>
                        </a:rPr>
                        <a:t>marginalizate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care </a:t>
                      </a:r>
                      <a:r>
                        <a:rPr lang="en-US" sz="1200" kern="1200" dirty="0" err="1">
                          <a:solidFill>
                            <a:schemeClr val="dk1"/>
                          </a:solidFill>
                          <a:latin typeface="+mn-lt"/>
                          <a:ea typeface="+mn-ea"/>
                          <a:cs typeface="+mn-cs"/>
                        </a:rPr>
                        <a:t>este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necesară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îmbunătățirea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accesibilității</a:t>
                      </a:r>
                      <a:r>
                        <a:rPr lang="en-US" sz="1200" kern="1200" dirty="0">
                          <a:solidFill>
                            <a:schemeClr val="dk1"/>
                          </a:solidFill>
                          <a:latin typeface="+mn-lt"/>
                          <a:ea typeface="+mn-ea"/>
                          <a:cs typeface="+mn-cs"/>
                        </a:rPr>
                        <a:t> la </a:t>
                      </a:r>
                      <a:r>
                        <a:rPr lang="en-US" sz="1200" kern="1200" dirty="0" err="1">
                          <a:solidFill>
                            <a:schemeClr val="dk1"/>
                          </a:solidFill>
                          <a:latin typeface="+mn-lt"/>
                          <a:ea typeface="+mn-ea"/>
                          <a:cs typeface="+mn-cs"/>
                        </a:rPr>
                        <a:t>serviciile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sociale</a:t>
                      </a:r>
                      <a:endParaRPr lang="ro-RO" sz="1200" kern="1200" noProof="0" dirty="0">
                        <a:solidFill>
                          <a:schemeClr val="dk1"/>
                        </a:solidFill>
                        <a:latin typeface="+mn-lt"/>
                        <a:ea typeface="+mn-ea"/>
                        <a:cs typeface="+mn-cs"/>
                      </a:endParaRPr>
                    </a:p>
                  </a:txBody>
                  <a:tcPr/>
                </a:tc>
                <a:tc>
                  <a:txBody>
                    <a:bodyPr/>
                    <a:lstStyle/>
                    <a:p>
                      <a:pPr marL="171450" indent="-171450" algn="just">
                        <a:buFont typeface="Arial" panose="020B0604020202020204" pitchFamily="34" charset="0"/>
                        <a:buChar char="•"/>
                      </a:pPr>
                      <a:r>
                        <a:rPr lang="en-US" sz="1200" kern="1200" dirty="0" err="1">
                          <a:solidFill>
                            <a:schemeClr val="dk1"/>
                          </a:solidFill>
                          <a:latin typeface="+mn-lt"/>
                          <a:ea typeface="+mn-ea"/>
                          <a:cs typeface="+mn-cs"/>
                        </a:rPr>
                        <a:t>serviciile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sociale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copii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 </a:t>
                      </a:r>
                      <a:r>
                        <a:rPr lang="en-US" sz="1200" kern="1200" dirty="0" err="1">
                          <a:solidFill>
                            <a:schemeClr val="dk1"/>
                          </a:solidFill>
                          <a:latin typeface="+mn-lt"/>
                          <a:ea typeface="+mn-ea"/>
                          <a:cs typeface="+mn-cs"/>
                        </a:rPr>
                        <a:t>menține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copilul</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în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familie</a:t>
                      </a:r>
                      <a:r>
                        <a:rPr lang="en-US" sz="1200" kern="1200" dirty="0">
                          <a:solidFill>
                            <a:schemeClr val="dk1"/>
                          </a:solidFill>
                          <a:latin typeface="+mn-lt"/>
                          <a:ea typeface="+mn-ea"/>
                          <a:cs typeface="+mn-cs"/>
                        </a:rPr>
                        <a:t>, a reduce </a:t>
                      </a:r>
                      <a:r>
                        <a:rPr lang="en-US" sz="1200" kern="1200" dirty="0" err="1">
                          <a:solidFill>
                            <a:schemeClr val="dk1"/>
                          </a:solidFill>
                          <a:latin typeface="+mn-lt"/>
                          <a:ea typeface="+mn-ea"/>
                          <a:cs typeface="+mn-cs"/>
                        </a:rPr>
                        <a:t>riscul</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abandonare</a:t>
                      </a:r>
                      <a:r>
                        <a:rPr lang="en-US" sz="1200" kern="1200" dirty="0">
                          <a:solidFill>
                            <a:schemeClr val="dk1"/>
                          </a:solidFill>
                          <a:latin typeface="+mn-lt"/>
                          <a:ea typeface="+mn-ea"/>
                          <a:cs typeface="+mn-cs"/>
                        </a:rPr>
                        <a:t> a </a:t>
                      </a:r>
                      <a:r>
                        <a:rPr lang="en-US" sz="1200" kern="1200" dirty="0" err="1">
                          <a:solidFill>
                            <a:schemeClr val="dk1"/>
                          </a:solidFill>
                          <a:latin typeface="+mn-lt"/>
                          <a:ea typeface="+mn-ea"/>
                          <a:cs typeface="+mn-cs"/>
                        </a:rPr>
                        <a:t>acestuia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în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sistemul</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instituționalizat</a:t>
                      </a:r>
                      <a:r>
                        <a:rPr lang="en-US" sz="1200" kern="1200" dirty="0">
                          <a:solidFill>
                            <a:schemeClr val="dk1"/>
                          </a:solidFill>
                          <a:latin typeface="+mn-lt"/>
                          <a:ea typeface="+mn-ea"/>
                          <a:cs typeface="+mn-cs"/>
                        </a:rPr>
                        <a:t>.</a:t>
                      </a:r>
                      <a:r>
                        <a:rPr lang="ro-RO"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Protecția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socială</a:t>
                      </a:r>
                      <a:r>
                        <a:rPr lang="en-US" sz="1200" kern="1200" dirty="0">
                          <a:solidFill>
                            <a:schemeClr val="dk1"/>
                          </a:solidFill>
                          <a:latin typeface="+mn-lt"/>
                          <a:ea typeface="+mn-ea"/>
                          <a:cs typeface="+mn-cs"/>
                        </a:rPr>
                        <a:t> a </a:t>
                      </a:r>
                      <a:r>
                        <a:rPr lang="en-US" sz="1200" kern="1200" dirty="0" err="1">
                          <a:solidFill>
                            <a:schemeClr val="dk1"/>
                          </a:solidFill>
                          <a:latin typeface="+mn-lt"/>
                          <a:ea typeface="+mn-ea"/>
                          <a:cs typeface="+mn-cs"/>
                        </a:rPr>
                        <a:t>copiilor</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va</a:t>
                      </a:r>
                      <a:r>
                        <a:rPr lang="en-US" sz="1200" kern="1200" dirty="0">
                          <a:solidFill>
                            <a:schemeClr val="dk1"/>
                          </a:solidFill>
                          <a:latin typeface="+mn-lt"/>
                          <a:ea typeface="+mn-ea"/>
                          <a:cs typeface="+mn-cs"/>
                        </a:rPr>
                        <a:t> fi </a:t>
                      </a:r>
                      <a:r>
                        <a:rPr lang="en-US" sz="1200" kern="1200" dirty="0" err="1">
                          <a:solidFill>
                            <a:schemeClr val="dk1"/>
                          </a:solidFill>
                          <a:latin typeface="+mn-lt"/>
                          <a:ea typeface="+mn-ea"/>
                          <a:cs typeface="+mn-cs"/>
                        </a:rPr>
                        <a:t>însoțită</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măsuri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unde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este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cazul</a:t>
                      </a:r>
                      <a:r>
                        <a:rPr lang="en-US" sz="1200" kern="1200" dirty="0">
                          <a:solidFill>
                            <a:schemeClr val="dk1"/>
                          </a:solidFill>
                          <a:latin typeface="+mn-lt"/>
                          <a:ea typeface="+mn-ea"/>
                          <a:cs typeface="+mn-cs"/>
                        </a:rPr>
                        <a:t>, precum </a:t>
                      </a:r>
                      <a:r>
                        <a:rPr lang="en-US" sz="1200" kern="1200" dirty="0" err="1">
                          <a:solidFill>
                            <a:schemeClr val="dk1"/>
                          </a:solidFill>
                          <a:latin typeface="+mn-lt"/>
                          <a:ea typeface="+mn-ea"/>
                          <a:cs typeface="+mn-cs"/>
                        </a:rPr>
                        <a:t>sprijin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reparații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urgente</a:t>
                      </a:r>
                      <a:r>
                        <a:rPr lang="en-US" sz="1200" kern="1200" dirty="0">
                          <a:solidFill>
                            <a:schemeClr val="dk1"/>
                          </a:solidFill>
                          <a:latin typeface="+mn-lt"/>
                          <a:ea typeface="+mn-ea"/>
                          <a:cs typeface="+mn-cs"/>
                        </a:rPr>
                        <a:t> ale </a:t>
                      </a:r>
                      <a:r>
                        <a:rPr lang="en-US" sz="1200" kern="1200" dirty="0" err="1">
                          <a:solidFill>
                            <a:schemeClr val="dk1"/>
                          </a:solidFill>
                          <a:latin typeface="+mn-lt"/>
                          <a:ea typeface="+mn-ea"/>
                          <a:cs typeface="+mn-cs"/>
                        </a:rPr>
                        <a:t>locuinței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necesare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asigurarea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unor</a:t>
                      </a:r>
                      <a:r>
                        <a:rPr lang="ro-RO" sz="1200" kern="1200" dirty="0">
                          <a:solidFill>
                            <a:schemeClr val="dk1"/>
                          </a:solidFill>
                          <a:latin typeface="+mn-lt"/>
                          <a:ea typeface="+mn-ea"/>
                          <a:cs typeface="+mn-cs"/>
                        </a:rPr>
                        <a:t> </a:t>
                      </a:r>
                      <a:r>
                        <a:rPr lang="fr-FR" sz="1200" kern="1200" dirty="0" err="1">
                          <a:solidFill>
                            <a:schemeClr val="dk1"/>
                          </a:solidFill>
                          <a:latin typeface="+mn-lt"/>
                          <a:ea typeface="+mn-ea"/>
                          <a:cs typeface="+mn-cs"/>
                        </a:rPr>
                        <a:t>standarde</a:t>
                      </a:r>
                      <a:r>
                        <a:rPr lang="fr-FR" sz="1200" kern="1200" dirty="0">
                          <a:solidFill>
                            <a:schemeClr val="dk1"/>
                          </a:solidFill>
                          <a:latin typeface="+mn-lt"/>
                          <a:ea typeface="+mn-ea"/>
                          <a:cs typeface="+mn-cs"/>
                        </a:rPr>
                        <a:t> de </a:t>
                      </a:r>
                      <a:r>
                        <a:rPr lang="fr-FR" sz="1200" kern="1200" dirty="0" err="1">
                          <a:solidFill>
                            <a:schemeClr val="dk1"/>
                          </a:solidFill>
                          <a:latin typeface="+mn-lt"/>
                          <a:ea typeface="+mn-ea"/>
                          <a:cs typeface="+mn-cs"/>
                        </a:rPr>
                        <a:t>locuire</a:t>
                      </a:r>
                      <a:r>
                        <a:rPr lang="fr-FR" sz="1200" kern="1200" dirty="0">
                          <a:solidFill>
                            <a:schemeClr val="dk1"/>
                          </a:solidFill>
                          <a:latin typeface="+mn-lt"/>
                          <a:ea typeface="+mn-ea"/>
                          <a:cs typeface="+mn-cs"/>
                        </a:rPr>
                        <a:t> de </a:t>
                      </a:r>
                      <a:r>
                        <a:rPr lang="fr-FR" sz="1200" kern="1200" dirty="0" err="1">
                          <a:solidFill>
                            <a:schemeClr val="dk1"/>
                          </a:solidFill>
                          <a:latin typeface="+mn-lt"/>
                          <a:ea typeface="+mn-ea"/>
                          <a:cs typeface="+mn-cs"/>
                        </a:rPr>
                        <a:t>bază</a:t>
                      </a:r>
                      <a:endParaRPr lang="ro-RO" sz="1200" kern="1200" dirty="0">
                        <a:solidFill>
                          <a:schemeClr val="dk1"/>
                        </a:solidFill>
                        <a:latin typeface="+mn-lt"/>
                        <a:ea typeface="+mn-ea"/>
                        <a:cs typeface="+mn-cs"/>
                      </a:endParaRPr>
                    </a:p>
                    <a:p>
                      <a:pPr marL="171450" indent="-171450" algn="just">
                        <a:buFont typeface="Arial" panose="020B0604020202020204" pitchFamily="34" charset="0"/>
                        <a:buChar char="•"/>
                      </a:pPr>
                      <a:r>
                        <a:rPr lang="fr-FR" sz="1200" kern="1200" dirty="0" err="1">
                          <a:solidFill>
                            <a:schemeClr val="dk1"/>
                          </a:solidFill>
                          <a:latin typeface="+mn-lt"/>
                          <a:ea typeface="+mn-ea"/>
                          <a:cs typeface="+mn-cs"/>
                        </a:rPr>
                        <a:t>Servicii</a:t>
                      </a:r>
                      <a:r>
                        <a:rPr lang="fr-FR" sz="1200" kern="1200" dirty="0">
                          <a:solidFill>
                            <a:schemeClr val="dk1"/>
                          </a:solidFill>
                          <a:latin typeface="+mn-lt"/>
                          <a:ea typeface="+mn-ea"/>
                          <a:cs typeface="+mn-cs"/>
                        </a:rPr>
                        <a:t> sociale </a:t>
                      </a:r>
                      <a:r>
                        <a:rPr lang="fr-FR" sz="1200" kern="1200" dirty="0" err="1">
                          <a:solidFill>
                            <a:schemeClr val="dk1"/>
                          </a:solidFill>
                          <a:latin typeface="+mn-lt"/>
                          <a:ea typeface="+mn-ea"/>
                          <a:cs typeface="+mn-cs"/>
                        </a:rPr>
                        <a:t>pentru</a:t>
                      </a:r>
                      <a:r>
                        <a:rPr lang="fr-FR" sz="1200" kern="1200" dirty="0">
                          <a:solidFill>
                            <a:schemeClr val="dk1"/>
                          </a:solidFill>
                          <a:latin typeface="+mn-lt"/>
                          <a:ea typeface="+mn-ea"/>
                          <a:cs typeface="+mn-cs"/>
                        </a:rPr>
                        <a:t> v</a:t>
                      </a:r>
                      <a:r>
                        <a:rPr lang="ro-RO" sz="1200" kern="1200" dirty="0">
                          <a:solidFill>
                            <a:schemeClr val="dk1"/>
                          </a:solidFill>
                          <a:latin typeface="+mn-lt"/>
                          <a:ea typeface="+mn-ea"/>
                          <a:cs typeface="+mn-cs"/>
                        </a:rPr>
                        <a:t>ârstnici </a:t>
                      </a:r>
                      <a:r>
                        <a:rPr lang="en-US" sz="1200" kern="1200" dirty="0" err="1">
                          <a:solidFill>
                            <a:schemeClr val="dk1"/>
                          </a:solidFill>
                          <a:latin typeface="+mn-lt"/>
                          <a:ea typeface="+mn-ea"/>
                          <a:cs typeface="+mn-cs"/>
                        </a:rPr>
                        <a:t>îngrijire</a:t>
                      </a:r>
                      <a:r>
                        <a:rPr lang="en-US" sz="1200" kern="1200" dirty="0">
                          <a:solidFill>
                            <a:schemeClr val="dk1"/>
                          </a:solidFill>
                          <a:latin typeface="+mn-lt"/>
                          <a:ea typeface="+mn-ea"/>
                          <a:cs typeface="+mn-cs"/>
                        </a:rPr>
                        <a:t> la </a:t>
                      </a:r>
                      <a:r>
                        <a:rPr lang="en-US" sz="1200" kern="1200" dirty="0" err="1">
                          <a:solidFill>
                            <a:schemeClr val="dk1"/>
                          </a:solidFill>
                          <a:latin typeface="+mn-lt"/>
                          <a:ea typeface="+mn-ea"/>
                          <a:cs typeface="+mn-cs"/>
                        </a:rPr>
                        <a:t>domiciliu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servicii</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bază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și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servicii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instrumentale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complementar</a:t>
                      </a:r>
                      <a:r>
                        <a:rPr lang="en-US" sz="1200" kern="1200" dirty="0">
                          <a:solidFill>
                            <a:schemeClr val="dk1"/>
                          </a:solidFill>
                          <a:latin typeface="+mn-lt"/>
                          <a:ea typeface="+mn-ea"/>
                          <a:cs typeface="+mn-cs"/>
                        </a:rPr>
                        <a:t> cu </a:t>
                      </a:r>
                      <a:r>
                        <a:rPr lang="en-US" sz="1200" kern="1200" dirty="0" err="1">
                          <a:solidFill>
                            <a:schemeClr val="dk1"/>
                          </a:solidFill>
                          <a:latin typeface="+mn-lt"/>
                          <a:ea typeface="+mn-ea"/>
                          <a:cs typeface="+mn-cs"/>
                        </a:rPr>
                        <a:t>furnizarea</a:t>
                      </a:r>
                      <a:r>
                        <a:rPr lang="en-US" sz="1200" kern="1200" dirty="0">
                          <a:solidFill>
                            <a:schemeClr val="dk1"/>
                          </a:solidFill>
                          <a:latin typeface="+mn-lt"/>
                          <a:ea typeface="+mn-ea"/>
                          <a:cs typeface="+mn-cs"/>
                        </a:rPr>
                        <a:t> de</a:t>
                      </a:r>
                      <a:r>
                        <a:rPr lang="ro-RO" sz="1200" kern="1200" dirty="0">
                          <a:solidFill>
                            <a:schemeClr val="dk1"/>
                          </a:solidFill>
                          <a:latin typeface="+mn-lt"/>
                          <a:ea typeface="+mn-ea"/>
                          <a:cs typeface="+mn-cs"/>
                        </a:rPr>
                        <a:t> </a:t>
                      </a:r>
                      <a:r>
                        <a:rPr lang="en-US" sz="1200" kern="1200" dirty="0" err="1">
                          <a:solidFill>
                            <a:schemeClr val="dk1"/>
                          </a:solidFill>
                          <a:latin typeface="+mn-lt"/>
                          <a:ea typeface="+mn-ea"/>
                          <a:cs typeface="+mn-cs"/>
                        </a:rPr>
                        <a:t>masă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caldă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acasă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sau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în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comunitate</a:t>
                      </a:r>
                      <a:r>
                        <a:rPr lang="en-US" sz="1200" kern="1200" dirty="0">
                          <a:solidFill>
                            <a:schemeClr val="dk1"/>
                          </a:solidFill>
                          <a:latin typeface="+mn-lt"/>
                          <a:ea typeface="+mn-ea"/>
                          <a:cs typeface="+mn-cs"/>
                        </a:rPr>
                        <a:t>)</a:t>
                      </a:r>
                      <a:endParaRPr lang="ro-RO" sz="1200" kern="1200" dirty="0">
                        <a:solidFill>
                          <a:schemeClr val="dk1"/>
                        </a:solidFill>
                        <a:latin typeface="+mn-lt"/>
                        <a:ea typeface="+mn-ea"/>
                        <a:cs typeface="+mn-cs"/>
                      </a:endParaRPr>
                    </a:p>
                    <a:p>
                      <a:pPr marL="171450" indent="-171450" algn="just">
                        <a:buFont typeface="Arial" panose="020B0604020202020204" pitchFamily="34" charset="0"/>
                        <a:buChar char="•"/>
                      </a:pPr>
                      <a:r>
                        <a:rPr lang="en-US" sz="1200" kern="1200" dirty="0" err="1">
                          <a:solidFill>
                            <a:schemeClr val="dk1"/>
                          </a:solidFill>
                          <a:latin typeface="+mn-lt"/>
                          <a:ea typeface="+mn-ea"/>
                          <a:cs typeface="+mn-cs"/>
                        </a:rPr>
                        <a:t>accesul</a:t>
                      </a:r>
                      <a:r>
                        <a:rPr lang="en-US" sz="1200" kern="1200" dirty="0">
                          <a:solidFill>
                            <a:schemeClr val="dk1"/>
                          </a:solidFill>
                          <a:latin typeface="+mn-lt"/>
                          <a:ea typeface="+mn-ea"/>
                          <a:cs typeface="+mn-cs"/>
                        </a:rPr>
                        <a:t> la </a:t>
                      </a:r>
                      <a:r>
                        <a:rPr lang="en-US" sz="1200" kern="1200" dirty="0" err="1">
                          <a:solidFill>
                            <a:schemeClr val="dk1"/>
                          </a:solidFill>
                          <a:latin typeface="+mn-lt"/>
                          <a:ea typeface="+mn-ea"/>
                          <a:cs typeface="+mn-cs"/>
                        </a:rPr>
                        <a:t>locuințe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acestea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vor</a:t>
                      </a:r>
                      <a:r>
                        <a:rPr lang="en-US" sz="1200" kern="1200" dirty="0">
                          <a:solidFill>
                            <a:schemeClr val="dk1"/>
                          </a:solidFill>
                          <a:latin typeface="+mn-lt"/>
                          <a:ea typeface="+mn-ea"/>
                          <a:cs typeface="+mn-cs"/>
                        </a:rPr>
                        <a:t> fi </a:t>
                      </a:r>
                      <a:r>
                        <a:rPr lang="en-US" sz="1200" kern="1200" dirty="0" err="1">
                          <a:solidFill>
                            <a:schemeClr val="dk1"/>
                          </a:solidFill>
                          <a:latin typeface="+mn-lt"/>
                          <a:ea typeface="+mn-ea"/>
                          <a:cs typeface="+mn-cs"/>
                        </a:rPr>
                        <a:t>furnizate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în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cadrul</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acestei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priorități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complementar</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finanțării</a:t>
                      </a:r>
                      <a:r>
                        <a:rPr lang="en-US" sz="1200" kern="1200" dirty="0">
                          <a:solidFill>
                            <a:schemeClr val="dk1"/>
                          </a:solidFill>
                          <a:latin typeface="+mn-lt"/>
                          <a:ea typeface="+mn-ea"/>
                          <a:cs typeface="+mn-cs"/>
                        </a:rPr>
                        <a:t> FEDR, sub</a:t>
                      </a:r>
                      <a:r>
                        <a:rPr lang="ro-RO" sz="1200" kern="1200" dirty="0">
                          <a:solidFill>
                            <a:schemeClr val="dk1"/>
                          </a:solidFill>
                          <a:latin typeface="+mn-lt"/>
                          <a:ea typeface="+mn-ea"/>
                          <a:cs typeface="+mn-cs"/>
                        </a:rPr>
                        <a:t> </a:t>
                      </a:r>
                      <a:r>
                        <a:rPr lang="en-US" sz="1200" kern="1200" dirty="0" err="1">
                          <a:solidFill>
                            <a:schemeClr val="dk1"/>
                          </a:solidFill>
                          <a:latin typeface="+mn-lt"/>
                          <a:ea typeface="+mn-ea"/>
                          <a:cs typeface="+mn-cs"/>
                        </a:rPr>
                        <a:t>formă</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măsuri</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acompaniere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în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vederea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integrării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persoanelor</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vulnerabile</a:t>
                      </a:r>
                      <a:r>
                        <a:rPr lang="en-US" sz="1200" kern="1200" dirty="0">
                          <a:solidFill>
                            <a:schemeClr val="dk1"/>
                          </a:solidFill>
                          <a:latin typeface="+mn-lt"/>
                          <a:ea typeface="+mn-ea"/>
                          <a:cs typeface="+mn-cs"/>
                        </a:rPr>
                        <a:t>/</a:t>
                      </a:r>
                      <a:r>
                        <a:rPr lang="en-US" sz="1200" kern="1200" dirty="0" err="1">
                          <a:solidFill>
                            <a:schemeClr val="dk1"/>
                          </a:solidFill>
                          <a:latin typeface="+mn-lt"/>
                          <a:ea typeface="+mn-ea"/>
                          <a:cs typeface="+mn-cs"/>
                        </a:rPr>
                        <a:t>marginalizate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beneficiare</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locuire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 </a:t>
                      </a:r>
                      <a:r>
                        <a:rPr lang="en-US" sz="1200" kern="1200" dirty="0" err="1">
                          <a:solidFill>
                            <a:schemeClr val="dk1"/>
                          </a:solidFill>
                          <a:latin typeface="+mn-lt"/>
                          <a:ea typeface="+mn-ea"/>
                          <a:cs typeface="+mn-cs"/>
                        </a:rPr>
                        <a:t>accesa</a:t>
                      </a:r>
                      <a:r>
                        <a:rPr lang="en-US" sz="1200" kern="1200" dirty="0">
                          <a:solidFill>
                            <a:schemeClr val="dk1"/>
                          </a:solidFill>
                          <a:latin typeface="+mn-lt"/>
                          <a:ea typeface="+mn-ea"/>
                          <a:cs typeface="+mn-cs"/>
                        </a:rPr>
                        <a:t> / beneficia </a:t>
                      </a:r>
                      <a:r>
                        <a:rPr lang="en-US" sz="1200" kern="1200" dirty="0" err="1">
                          <a:solidFill>
                            <a:schemeClr val="dk1"/>
                          </a:solidFill>
                          <a:latin typeface="+mn-lt"/>
                          <a:ea typeface="+mn-ea"/>
                          <a:cs typeface="+mn-cs"/>
                        </a:rPr>
                        <a:t>și</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servicii</a:t>
                      </a:r>
                      <a:r>
                        <a:rPr lang="en-US" sz="1200" kern="1200" dirty="0">
                          <a:solidFill>
                            <a:schemeClr val="dk1"/>
                          </a:solidFill>
                          <a:latin typeface="+mn-lt"/>
                          <a:ea typeface="+mn-ea"/>
                          <a:cs typeface="+mn-cs"/>
                        </a:rPr>
                        <a:t> de</a:t>
                      </a:r>
                      <a:r>
                        <a:rPr lang="ro-RO" sz="1200" kern="1200" dirty="0">
                          <a:solidFill>
                            <a:schemeClr val="dk1"/>
                          </a:solidFill>
                          <a:latin typeface="+mn-lt"/>
                          <a:ea typeface="+mn-ea"/>
                          <a:cs typeface="+mn-cs"/>
                        </a:rPr>
                        <a:t> </a:t>
                      </a:r>
                      <a:r>
                        <a:rPr lang="en-US" sz="1200" kern="1200" dirty="0" err="1">
                          <a:solidFill>
                            <a:schemeClr val="dk1"/>
                          </a:solidFill>
                          <a:latin typeface="+mn-lt"/>
                          <a:ea typeface="+mn-ea"/>
                          <a:cs typeface="+mn-cs"/>
                        </a:rPr>
                        <a:t>sprijin</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furnizarea</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asistență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juridică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reglementarea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actelor</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identitate</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proprietate</a:t>
                      </a:r>
                      <a:r>
                        <a:rPr lang="en-US" sz="1200" kern="1200" dirty="0">
                          <a:solidFill>
                            <a:schemeClr val="dk1"/>
                          </a:solidFill>
                          <a:latin typeface="+mn-lt"/>
                          <a:ea typeface="+mn-ea"/>
                          <a:cs typeface="+mn-cs"/>
                        </a:rPr>
                        <a:t>, de stare </a:t>
                      </a:r>
                      <a:r>
                        <a:rPr lang="en-US" sz="1200" kern="1200" dirty="0" err="1">
                          <a:solidFill>
                            <a:schemeClr val="dk1"/>
                          </a:solidFill>
                          <a:latin typeface="+mn-lt"/>
                          <a:ea typeface="+mn-ea"/>
                          <a:cs typeface="+mn-cs"/>
                        </a:rPr>
                        <a:t>civilă</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obținere</a:t>
                      </a:r>
                      <a:r>
                        <a:rPr lang="en-US" sz="1200" kern="1200" dirty="0">
                          <a:solidFill>
                            <a:schemeClr val="dk1"/>
                          </a:solidFill>
                          <a:latin typeface="+mn-lt"/>
                          <a:ea typeface="+mn-ea"/>
                          <a:cs typeface="+mn-cs"/>
                        </a:rPr>
                        <a:t> a </a:t>
                      </a:r>
                      <a:r>
                        <a:rPr lang="en-US" sz="1200" kern="1200" dirty="0" err="1">
                          <a:solidFill>
                            <a:schemeClr val="dk1"/>
                          </a:solidFill>
                          <a:latin typeface="+mn-lt"/>
                          <a:ea typeface="+mn-ea"/>
                          <a:cs typeface="+mn-cs"/>
                        </a:rPr>
                        <a:t>drepturilor</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asistență</a:t>
                      </a:r>
                      <a:r>
                        <a:rPr lang="ro-RO" sz="1200" kern="1200" dirty="0">
                          <a:solidFill>
                            <a:schemeClr val="dk1"/>
                          </a:solidFill>
                          <a:latin typeface="+mn-lt"/>
                          <a:ea typeface="+mn-ea"/>
                          <a:cs typeface="+mn-cs"/>
                        </a:rPr>
                        <a:t> </a:t>
                      </a:r>
                      <a:r>
                        <a:rPr lang="en-US" sz="1200" kern="1200" dirty="0" err="1">
                          <a:solidFill>
                            <a:schemeClr val="dk1"/>
                          </a:solidFill>
                          <a:latin typeface="+mn-lt"/>
                          <a:ea typeface="+mn-ea"/>
                          <a:cs typeface="+mn-cs"/>
                        </a:rPr>
                        <a:t>socială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beneficii</a:t>
                      </a:r>
                      <a:r>
                        <a:rPr lang="en-US" sz="1200" kern="1200" dirty="0">
                          <a:solidFill>
                            <a:schemeClr val="dk1"/>
                          </a:solidFill>
                          <a:latin typeface="+mn-lt"/>
                          <a:ea typeface="+mn-ea"/>
                          <a:cs typeface="+mn-cs"/>
                        </a:rPr>
                        <a:t> de </a:t>
                      </a:r>
                      <a:r>
                        <a:rPr lang="en-US" sz="1200" kern="1200" dirty="0" err="1">
                          <a:solidFill>
                            <a:schemeClr val="dk1"/>
                          </a:solidFill>
                          <a:latin typeface="+mn-lt"/>
                          <a:ea typeface="+mn-ea"/>
                          <a:cs typeface="+mn-cs"/>
                        </a:rPr>
                        <a:t>asistență</a:t>
                      </a:r>
                      <a:r>
                        <a:rPr lang="en-US" sz="1200" kern="1200" dirty="0">
                          <a:solidFill>
                            <a:schemeClr val="dk1"/>
                          </a:solidFill>
                          <a:latin typeface="+mn-lt"/>
                          <a:ea typeface="+mn-ea"/>
                          <a:cs typeface="+mn-cs"/>
                        </a:rPr>
                        <a:t> / </a:t>
                      </a:r>
                      <a:r>
                        <a:rPr lang="en-US" sz="1200" kern="1200" dirty="0" err="1">
                          <a:solidFill>
                            <a:schemeClr val="dk1"/>
                          </a:solidFill>
                          <a:latin typeface="+mn-lt"/>
                          <a:ea typeface="+mn-ea"/>
                          <a:cs typeface="+mn-cs"/>
                        </a:rPr>
                        <a:t>servicii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sociale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acces</a:t>
                      </a:r>
                      <a:r>
                        <a:rPr lang="en-US" sz="1200" kern="1200" dirty="0">
                          <a:solidFill>
                            <a:schemeClr val="dk1"/>
                          </a:solidFill>
                          <a:latin typeface="+mn-lt"/>
                          <a:ea typeface="+mn-ea"/>
                          <a:cs typeface="+mn-cs"/>
                        </a:rPr>
                        <a:t> la </a:t>
                      </a:r>
                      <a:r>
                        <a:rPr lang="en-US" sz="1200" kern="1200" dirty="0" err="1">
                          <a:solidFill>
                            <a:schemeClr val="dk1"/>
                          </a:solidFill>
                          <a:latin typeface="+mn-lt"/>
                          <a:ea typeface="+mn-ea"/>
                          <a:cs typeface="+mn-cs"/>
                        </a:rPr>
                        <a:t>servicii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medicale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acces</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educație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formare</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profesionala</a:t>
                      </a:r>
                      <a:r>
                        <a:rPr lang="en-US" sz="1200" kern="1200" dirty="0">
                          <a:solidFill>
                            <a:schemeClr val="dk1"/>
                          </a:solidFill>
                          <a:latin typeface="+mn-lt"/>
                          <a:ea typeface="+mn-ea"/>
                          <a:cs typeface="+mn-cs"/>
                        </a:rPr>
                        <a:t>/</a:t>
                      </a:r>
                      <a:r>
                        <a:rPr lang="en-US" sz="1200" kern="1200" dirty="0" err="1">
                          <a:solidFill>
                            <a:schemeClr val="dk1"/>
                          </a:solidFill>
                          <a:latin typeface="+mn-lt"/>
                          <a:ea typeface="+mn-ea"/>
                          <a:cs typeface="+mn-cs"/>
                        </a:rPr>
                        <a:t>angajare</a:t>
                      </a:r>
                      <a:r>
                        <a:rPr lang="en-US" sz="1200" kern="1200" dirty="0">
                          <a:solidFill>
                            <a:schemeClr val="dk1"/>
                          </a:solidFill>
                          <a:latin typeface="+mn-lt"/>
                          <a:ea typeface="+mn-ea"/>
                          <a:cs typeface="+mn-cs"/>
                        </a:rPr>
                        <a:t> etc.</a:t>
                      </a:r>
                      <a:endParaRPr lang="ro-RO" sz="1200" kern="1200" dirty="0">
                        <a:solidFill>
                          <a:schemeClr val="dk1"/>
                        </a:solidFill>
                        <a:latin typeface="+mn-lt"/>
                        <a:ea typeface="+mn-ea"/>
                        <a:cs typeface="+mn-cs"/>
                      </a:endParaRPr>
                    </a:p>
                    <a:p>
                      <a:pPr marL="171450" indent="-171450" algn="just">
                        <a:buFont typeface="Arial" panose="020B0604020202020204" pitchFamily="34" charset="0"/>
                        <a:buChar char="•"/>
                      </a:pPr>
                      <a:endParaRPr lang="ro-RO" sz="1200" kern="1200" noProof="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40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6,02 mil euro alocare buget de stat</a:t>
                      </a:r>
                    </a:p>
                  </a:txBody>
                  <a:tcPr/>
                </a:tc>
                <a:extLst>
                  <a:ext uri="{0D108BD9-81ED-4DB2-BD59-A6C34878D82A}">
                    <a16:rowId xmlns:a16="http://schemas.microsoft.com/office/drawing/2014/main" val="3428050626"/>
                  </a:ext>
                </a:extLst>
              </a:tr>
              <a:tr h="10280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o-RO" sz="1200" b="1" kern="1200" noProof="0" dirty="0">
                          <a:solidFill>
                            <a:schemeClr val="dk1"/>
                          </a:solidFill>
                          <a:latin typeface="+mn-lt"/>
                          <a:ea typeface="+mn-ea"/>
                          <a:cs typeface="+mn-cs"/>
                        </a:rPr>
                        <a:t>Sprijin pregătitor pentru elaborarea Strategiilor locale urbane/actori, pentru funcționarea, managementul și evaluarea GAL-urilor urbane (actiunea 1.6 FSE+)</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200" kern="1200" noProof="0" dirty="0">
                          <a:solidFill>
                            <a:schemeClr val="dk1"/>
                          </a:solidFill>
                          <a:latin typeface="+mn-lt"/>
                          <a:ea typeface="+mn-ea"/>
                          <a:cs typeface="+mn-cs"/>
                        </a:rPr>
                        <a:t>GAL-uri urbane</a:t>
                      </a:r>
                    </a:p>
                  </a:txBody>
                  <a:tcPr/>
                </a:tc>
                <a:tc>
                  <a:txBody>
                    <a:bodyPr/>
                    <a:lstStyle/>
                    <a:p>
                      <a:pPr marL="171450" indent="-171450" algn="just">
                        <a:buFont typeface="Arial" panose="020B0604020202020204" pitchFamily="34" charset="0"/>
                        <a:buChar char="•"/>
                      </a:pPr>
                      <a:r>
                        <a:rPr lang="it-IT" sz="1200" kern="1200" dirty="0">
                          <a:solidFill>
                            <a:schemeClr val="dk1"/>
                          </a:solidFill>
                          <a:latin typeface="+mn-lt"/>
                          <a:ea typeface="+mn-ea"/>
                          <a:cs typeface="+mn-cs"/>
                        </a:rPr>
                        <a:t>sprijinul pregătitor pentru elaborarea Strategiilor Locale Urbane (art. 34 (1) CPR);</a:t>
                      </a:r>
                    </a:p>
                    <a:p>
                      <a:pPr marL="171450" indent="-171450" algn="just">
                        <a:buFont typeface="Arial" panose="020B0604020202020204" pitchFamily="34" charset="0"/>
                        <a:buChar char="•"/>
                      </a:pPr>
                      <a:r>
                        <a:rPr lang="en-US" sz="1200" kern="1200" dirty="0" err="1">
                          <a:solidFill>
                            <a:schemeClr val="dk1"/>
                          </a:solidFill>
                          <a:latin typeface="+mn-lt"/>
                          <a:ea typeface="+mn-ea"/>
                          <a:cs typeface="+mn-cs"/>
                        </a:rPr>
                        <a:t>sprijinul</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pregătitor</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cooperarea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națională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și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transnațională</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între</a:t>
                      </a:r>
                      <a:r>
                        <a:rPr lang="en-US" sz="1200" kern="1200" dirty="0">
                          <a:solidFill>
                            <a:schemeClr val="dk1"/>
                          </a:solidFill>
                          <a:latin typeface="+mn-lt"/>
                          <a:ea typeface="+mn-ea"/>
                          <a:cs typeface="+mn-cs"/>
                        </a:rPr>
                        <a:t> GAL-</a:t>
                      </a:r>
                      <a:r>
                        <a:rPr lang="en-US" sz="1200" kern="1200" dirty="0" err="1">
                          <a:solidFill>
                            <a:schemeClr val="dk1"/>
                          </a:solidFill>
                          <a:latin typeface="+mn-lt"/>
                          <a:ea typeface="+mn-ea"/>
                          <a:cs typeface="+mn-cs"/>
                        </a:rPr>
                        <a:t>uri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inclusiv</a:t>
                      </a:r>
                      <a:r>
                        <a:rPr lang="en-US" sz="1200" kern="1200" dirty="0">
                          <a:solidFill>
                            <a:schemeClr val="dk1"/>
                          </a:solidFill>
                          <a:latin typeface="+mn-lt"/>
                          <a:ea typeface="+mn-ea"/>
                          <a:cs typeface="+mn-cs"/>
                        </a:rPr>
                        <a:t> urban-rural)</a:t>
                      </a:r>
                      <a:r>
                        <a:rPr lang="en-US" sz="1200" kern="1200" dirty="0" err="1">
                          <a:solidFill>
                            <a:schemeClr val="dk1"/>
                          </a:solidFill>
                          <a:latin typeface="+mn-lt"/>
                          <a:ea typeface="+mn-ea"/>
                          <a:cs typeface="+mn-cs"/>
                        </a:rPr>
                        <a:t>și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alți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actori</a:t>
                      </a:r>
                      <a:r>
                        <a:rPr lang="en-US" sz="1200" kern="1200" dirty="0">
                          <a:solidFill>
                            <a:schemeClr val="dk1"/>
                          </a:solidFill>
                          <a:latin typeface="+mn-lt"/>
                          <a:ea typeface="+mn-ea"/>
                          <a:cs typeface="+mn-cs"/>
                        </a:rPr>
                        <a:t>;</a:t>
                      </a:r>
                    </a:p>
                    <a:p>
                      <a:pPr marL="171450" indent="-171450" algn="just">
                        <a:buFont typeface="Arial" panose="020B0604020202020204" pitchFamily="34" charset="0"/>
                        <a:buChar char="•"/>
                      </a:pPr>
                      <a:r>
                        <a:rPr lang="en-US" sz="1200" kern="1200" dirty="0" err="1">
                          <a:solidFill>
                            <a:schemeClr val="dk1"/>
                          </a:solidFill>
                          <a:latin typeface="+mn-lt"/>
                          <a:ea typeface="+mn-ea"/>
                          <a:cs typeface="+mn-cs"/>
                        </a:rPr>
                        <a:t>sprijinul</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pentru</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funcționarea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managementul</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și</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evaluarea</a:t>
                      </a:r>
                      <a:r>
                        <a:rPr lang="en-US" sz="1200" kern="1200" dirty="0">
                          <a:solidFill>
                            <a:schemeClr val="dk1"/>
                          </a:solidFill>
                          <a:latin typeface="+mn-lt"/>
                          <a:ea typeface="+mn-ea"/>
                          <a:cs typeface="+mn-cs"/>
                        </a:rPr>
                        <a:t> (</a:t>
                      </a:r>
                      <a:r>
                        <a:rPr lang="en-US" sz="1200" kern="1200" dirty="0" err="1">
                          <a:solidFill>
                            <a:schemeClr val="dk1"/>
                          </a:solidFill>
                          <a:latin typeface="+mn-lt"/>
                          <a:ea typeface="+mn-ea"/>
                          <a:cs typeface="+mn-cs"/>
                        </a:rPr>
                        <a:t>studii</a:t>
                      </a:r>
                      <a:r>
                        <a:rPr lang="en-US" sz="1200" kern="1200" dirty="0">
                          <a:solidFill>
                            <a:schemeClr val="dk1"/>
                          </a:solidFill>
                          <a:latin typeface="+mn-lt"/>
                          <a:ea typeface="+mn-ea"/>
                          <a:cs typeface="+mn-cs"/>
                        </a:rPr>
                        <a:t> de impact) GAL-</a:t>
                      </a:r>
                      <a:r>
                        <a:rPr lang="en-US" sz="1200" kern="1200" dirty="0" err="1">
                          <a:solidFill>
                            <a:schemeClr val="dk1"/>
                          </a:solidFill>
                          <a:latin typeface="+mn-lt"/>
                          <a:ea typeface="+mn-ea"/>
                          <a:cs typeface="+mn-cs"/>
                        </a:rPr>
                        <a:t>urilor</a:t>
                      </a:r>
                      <a:r>
                        <a:rPr lang="en-US" sz="1200" kern="1200" dirty="0">
                          <a:solidFill>
                            <a:schemeClr val="dk1"/>
                          </a:solidFill>
                          <a:latin typeface="+mn-lt"/>
                          <a:ea typeface="+mn-ea"/>
                          <a:cs typeface="+mn-cs"/>
                        </a:rPr>
                        <a:t> urbane, conform </a:t>
                      </a:r>
                      <a:r>
                        <a:rPr lang="en-US" sz="1200" kern="1200" dirty="0" err="1">
                          <a:solidFill>
                            <a:schemeClr val="dk1"/>
                          </a:solidFill>
                          <a:latin typeface="+mn-lt"/>
                          <a:ea typeface="+mn-ea"/>
                          <a:cs typeface="+mn-cs"/>
                        </a:rPr>
                        <a:t>prevederilor</a:t>
                      </a:r>
                      <a:r>
                        <a:rPr lang="en-US" sz="1200" kern="1200" dirty="0">
                          <a:solidFill>
                            <a:schemeClr val="dk1"/>
                          </a:solidFill>
                          <a:latin typeface="+mn-lt"/>
                          <a:ea typeface="+mn-ea"/>
                          <a:cs typeface="+mn-cs"/>
                        </a:rPr>
                        <a:t> din RDC art. 34(1)-c.</a:t>
                      </a:r>
                      <a:endParaRPr lang="ro-RO" sz="1200" kern="1200" noProof="0" dirty="0">
                        <a:solidFill>
                          <a:schemeClr val="dk1"/>
                        </a:solidFill>
                        <a:latin typeface="+mn-lt"/>
                        <a:ea typeface="+mn-ea"/>
                        <a:cs typeface="+mn-cs"/>
                      </a:endParaRPr>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35 mil euro alocare FSE+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200" kern="1200" noProof="0" dirty="0">
                          <a:solidFill>
                            <a:schemeClr val="dk1"/>
                          </a:solidFill>
                          <a:latin typeface="+mn-lt"/>
                          <a:ea typeface="+mn-ea"/>
                          <a:cs typeface="+mn-cs"/>
                        </a:rPr>
                        <a:t>3,83 mil euro alocare buget de stat</a:t>
                      </a:r>
                    </a:p>
                  </a:txBody>
                  <a:tcPr/>
                </a:tc>
                <a:extLst>
                  <a:ext uri="{0D108BD9-81ED-4DB2-BD59-A6C34878D82A}">
                    <a16:rowId xmlns:a16="http://schemas.microsoft.com/office/drawing/2014/main" val="1922522082"/>
                  </a:ext>
                </a:extLst>
              </a:tr>
            </a:tbl>
          </a:graphicData>
        </a:graphic>
      </p:graphicFrame>
      <p:pic>
        <p:nvPicPr>
          <p:cNvPr id="6" name="Picture 5">
            <a:extLst>
              <a:ext uri="{FF2B5EF4-FFF2-40B4-BE49-F238E27FC236}">
                <a16:creationId xmlns:a16="http://schemas.microsoft.com/office/drawing/2014/main" id="{4EB0EEC6-DEAD-0497-0684-100467859D4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7416" y="354228"/>
            <a:ext cx="4142205" cy="590550"/>
          </a:xfrm>
          <a:prstGeom prst="rect">
            <a:avLst/>
          </a:prstGeom>
          <a:noFill/>
          <a:ln>
            <a:noFill/>
          </a:ln>
        </p:spPr>
      </p:pic>
      <p:pic>
        <p:nvPicPr>
          <p:cNvPr id="7" name="Imagine 15">
            <a:extLst>
              <a:ext uri="{FF2B5EF4-FFF2-40B4-BE49-F238E27FC236}">
                <a16:creationId xmlns:a16="http://schemas.microsoft.com/office/drawing/2014/main" id="{F8F6DF76-492D-17C7-878D-AF8E6A827B70}"/>
              </a:ext>
            </a:extLst>
          </p:cNvPr>
          <p:cNvPicPr>
            <a:picLocks noChangeAspect="1"/>
          </p:cNvPicPr>
          <p:nvPr/>
        </p:nvPicPr>
        <p:blipFill>
          <a:blip r:embed="rId4"/>
          <a:stretch>
            <a:fillRect/>
          </a:stretch>
        </p:blipFill>
        <p:spPr>
          <a:xfrm>
            <a:off x="10475650" y="66144"/>
            <a:ext cx="898934" cy="957401"/>
          </a:xfrm>
          <a:prstGeom prst="rect">
            <a:avLst/>
          </a:prstGeom>
        </p:spPr>
      </p:pic>
      <p:pic>
        <p:nvPicPr>
          <p:cNvPr id="8" name="Imagine 1">
            <a:extLst>
              <a:ext uri="{FF2B5EF4-FFF2-40B4-BE49-F238E27FC236}">
                <a16:creationId xmlns:a16="http://schemas.microsoft.com/office/drawing/2014/main" id="{02918EF4-3B05-2D91-2172-FA2D47061D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5918" y="0"/>
            <a:ext cx="2928707" cy="1211851"/>
          </a:xfrm>
          <a:prstGeom prst="rect">
            <a:avLst/>
          </a:prstGeom>
        </p:spPr>
      </p:pic>
    </p:spTree>
    <p:extLst>
      <p:ext uri="{BB962C8B-B14F-4D97-AF65-F5344CB8AC3E}">
        <p14:creationId xmlns:p14="http://schemas.microsoft.com/office/powerpoint/2010/main" val="36858593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 Brand Theme">
  <a:themeElements>
    <a:clrScheme name="Custom 1">
      <a:dk1>
        <a:sysClr val="windowText" lastClr="000000"/>
      </a:dk1>
      <a:lt1>
        <a:sysClr val="window" lastClr="FFFFFF"/>
      </a:lt1>
      <a:dk2>
        <a:srgbClr val="D0D0CE"/>
      </a:dk2>
      <a:lt2>
        <a:srgbClr val="53565A"/>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eloitte Brand Theme" id="{7CF146C4-F33C-4674-9F60-3E413DE8D245}" vid="{1FA3A202-160F-48F1-9CAA-9049691AC626}"/>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6578148F381C4F8EDCDB79FA0200C6" ma:contentTypeVersion="15" ma:contentTypeDescription="Creați un document nou." ma:contentTypeScope="" ma:versionID="26a5237e797af9f9872930f2005231b4">
  <xsd:schema xmlns:xsd="http://www.w3.org/2001/XMLSchema" xmlns:xs="http://www.w3.org/2001/XMLSchema" xmlns:p="http://schemas.microsoft.com/office/2006/metadata/properties" xmlns:ns2="bb03434f-1c44-4812-8878-7288edb94d38" xmlns:ns3="025c4d69-e2cb-41d0-b1d7-b41d2bc2d5ce" targetNamespace="http://schemas.microsoft.com/office/2006/metadata/properties" ma:root="true" ma:fieldsID="88a57c9621d93aa7d93c640b12d2b326" ns2:_="" ns3:_="">
    <xsd:import namespace="bb03434f-1c44-4812-8878-7288edb94d38"/>
    <xsd:import namespace="025c4d69-e2cb-41d0-b1d7-b41d2bc2d5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03434f-1c44-4812-8878-7288edb94d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Etichete imagine" ma:readOnly="false" ma:fieldId="{5cf76f15-5ced-4ddc-b409-7134ff3c332f}" ma:taxonomyMulti="true" ma:sspId="b62ed439-0888-4e77-b5dd-592e4d4f85f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25c4d69-e2cb-41d0-b1d7-b41d2bc2d5ce" elementFormDefault="qualified">
    <xsd:import namespace="http://schemas.microsoft.com/office/2006/documentManagement/types"/>
    <xsd:import namespace="http://schemas.microsoft.com/office/infopath/2007/PartnerControls"/>
    <xsd:element name="SharedWithUsers" ma:index="12" nillable="true" ma:displayName="Partajat c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jat cu detalii" ma:internalName="SharedWithDetails" ma:readOnly="true">
      <xsd:simpleType>
        <xsd:restriction base="dms:Note">
          <xsd:maxLength value="255"/>
        </xsd:restriction>
      </xsd:simpleType>
    </xsd:element>
    <xsd:element name="TaxCatchAll" ma:index="22" nillable="true" ma:displayName="Taxonomy Catch All Column" ma:hidden="true" ma:list="{a82d3bac-9168-4c8e-83f6-f9c62e96bcff}" ma:internalName="TaxCatchAll" ma:showField="CatchAllData" ma:web="025c4d69-e2cb-41d0-b1d7-b41d2bc2d5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 de conținut"/>
        <xsd:element ref="dc:title" minOccurs="0" maxOccurs="1" ma:index="4" ma:displayName="Titlu"/>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025c4d69-e2cb-41d0-b1d7-b41d2bc2d5ce" xsi:nil="true"/>
    <lcf76f155ced4ddcb4097134ff3c332f xmlns="bb03434f-1c44-4812-8878-7288edb94d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CCE5DFD-BB8B-46F3-9097-C9152A025DE4}">
  <ds:schemaRefs>
    <ds:schemaRef ds:uri="http://schemas.microsoft.com/sharepoint/v3/contenttype/forms"/>
  </ds:schemaRefs>
</ds:datastoreItem>
</file>

<file path=customXml/itemProps2.xml><?xml version="1.0" encoding="utf-8"?>
<ds:datastoreItem xmlns:ds="http://schemas.openxmlformats.org/officeDocument/2006/customXml" ds:itemID="{2334705A-C8D0-4BC0-984D-D4C97EB77F6B}">
  <ds:schemaRefs>
    <ds:schemaRef ds:uri="025c4d69-e2cb-41d0-b1d7-b41d2bc2d5ce"/>
    <ds:schemaRef ds:uri="bb03434f-1c44-4812-8878-7288edb94d3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04334FE-71AF-420A-B4F5-0C9D89DD62FE}">
  <ds:schemaRefs>
    <ds:schemaRef ds:uri="http://purl.org/dc/dcmitype/"/>
    <ds:schemaRef ds:uri="http://schemas.microsoft.com/office/infopath/2007/PartnerControls"/>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025c4d69-e2cb-41d0-b1d7-b41d2bc2d5ce"/>
    <ds:schemaRef ds:uri="bb03434f-1c44-4812-8878-7288edb94d3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Deloitte Brand Theme</Template>
  <TotalTime>1036</TotalTime>
  <Words>4498</Words>
  <Application>Microsoft Office PowerPoint</Application>
  <PresentationFormat>Widescreen</PresentationFormat>
  <Paragraphs>552</Paragraphs>
  <Slides>24</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Calibri</vt:lpstr>
      <vt:lpstr>Calibri Light</vt:lpstr>
      <vt:lpstr>Helvetica</vt:lpstr>
      <vt:lpstr>Verdana</vt:lpstr>
      <vt:lpstr>Wingdings</vt:lpstr>
      <vt:lpstr>Wingdings 2</vt:lpstr>
      <vt:lpstr>Deloitte Brand Theme</vt:lpstr>
      <vt:lpstr>think-cell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Florian Fugasin</dc:creator>
  <cp:lastModifiedBy>Marius Lupulese</cp:lastModifiedBy>
  <cp:revision>77</cp:revision>
  <cp:lastPrinted>2022-11-21T10:04:30Z</cp:lastPrinted>
  <dcterms:created xsi:type="dcterms:W3CDTF">2020-01-21T19:41:15Z</dcterms:created>
  <dcterms:modified xsi:type="dcterms:W3CDTF">2023-02-09T12:33:56Z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2022-06-10T09:32:13Z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23c603a5-d52d-4445-865d-57aba0d100ee</vt:lpwstr>
  </property>
  <property fmtid="{D5CDD505-2E9C-101B-9397-08002B2CF9AE}" pid="8" name="MSIP_Label_ea60d57e-af5b-4752-ac57-3e4f28ca11dc_ContentBits">
    <vt:lpwstr>0</vt:lpwstr>
  </property>
  <property fmtid="{D5CDD505-2E9C-101B-9397-08002B2CF9AE}" pid="9" name="ContentTypeId">
    <vt:lpwstr>0x010100626578148F381C4F8EDCDB79FA0200C6</vt:lpwstr>
  </property>
  <property fmtid="{D5CDD505-2E9C-101B-9397-08002B2CF9AE}" pid="10" name="MediaServiceImageTags">
    <vt:lpwstr/>
  </property>
</Properties>
</file>